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92" r:id="rId2"/>
    <p:sldId id="316" r:id="rId3"/>
    <p:sldId id="317" r:id="rId4"/>
    <p:sldId id="321" r:id="rId5"/>
    <p:sldId id="322" r:id="rId6"/>
    <p:sldId id="323" r:id="rId7"/>
    <p:sldId id="304" r:id="rId8"/>
    <p:sldId id="309" r:id="rId9"/>
    <p:sldId id="313" r:id="rId10"/>
    <p:sldId id="314" r:id="rId11"/>
    <p:sldId id="318" r:id="rId12"/>
    <p:sldId id="327" r:id="rId13"/>
    <p:sldId id="328" r:id="rId14"/>
    <p:sldId id="315" r:id="rId15"/>
    <p:sldId id="326" r:id="rId16"/>
    <p:sldId id="332" r:id="rId17"/>
    <p:sldId id="331" r:id="rId18"/>
    <p:sldId id="308" r:id="rId19"/>
    <p:sldId id="307" r:id="rId20"/>
    <p:sldId id="310" r:id="rId21"/>
    <p:sldId id="311" r:id="rId22"/>
    <p:sldId id="312" r:id="rId23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Cousine" panose="020B0600000101010101" charset="0"/>
      <p:regular r:id="rId29"/>
      <p:bold r:id="rId30"/>
      <p:italic r:id="rId31"/>
      <p:boldItalic r:id="rId32"/>
    </p:embeddedFont>
    <p:embeddedFont>
      <p:font typeface="나눔고딕" panose="020D0604000000000000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6C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5CA3E7-A373-4679-BACA-13366B863FF7}">
  <a:tblStyle styleId="{F85CA3E7-A373-4679-BACA-13366B863F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93" autoAdjust="0"/>
    <p:restoredTop sz="94690"/>
  </p:normalViewPr>
  <p:slideViewPr>
    <p:cSldViewPr snapToGrid="0">
      <p:cViewPr varScale="1">
        <p:scale>
          <a:sx n="63" d="100"/>
          <a:sy n="63" d="100"/>
        </p:scale>
        <p:origin x="9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90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Client </a:t>
            </a:r>
            <a:r>
              <a:rPr kumimoji="1" lang="ko-KR" altLang="en-US" dirty="0"/>
              <a:t>구조</a:t>
            </a:r>
            <a:r>
              <a:rPr kumimoji="1" lang="en-US" altLang="ko-KR" dirty="0"/>
              <a:t>-</a:t>
            </a:r>
            <a:r>
              <a:rPr kumimoji="1" lang="ko-KR" altLang="en-US" dirty="0"/>
              <a:t>그림</a:t>
            </a:r>
          </a:p>
        </p:txBody>
      </p:sp>
    </p:spTree>
    <p:extLst>
      <p:ext uri="{BB962C8B-B14F-4D97-AF65-F5344CB8AC3E}">
        <p14:creationId xmlns:p14="http://schemas.microsoft.com/office/powerpoint/2010/main" val="292846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How</a:t>
            </a:r>
            <a:r>
              <a:rPr kumimoji="1" lang="ko-KR" altLang="en-US" dirty="0"/>
              <a:t> </a:t>
            </a:r>
            <a:r>
              <a:rPr kumimoji="1" lang="en-US" altLang="ko-KR" dirty="0"/>
              <a:t>to check </a:t>
            </a:r>
            <a:r>
              <a:rPr kumimoji="1" lang="ko-KR" altLang="en-US" dirty="0" err="1"/>
              <a:t>시야각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05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시야각을</a:t>
            </a:r>
            <a:r>
              <a:rPr kumimoji="1" lang="ko-KR" altLang="en-US" dirty="0"/>
              <a:t> 어떻게 전송하는지</a:t>
            </a:r>
          </a:p>
        </p:txBody>
      </p:sp>
    </p:spTree>
    <p:extLst>
      <p:ext uri="{BB962C8B-B14F-4D97-AF65-F5344CB8AC3E}">
        <p14:creationId xmlns:p14="http://schemas.microsoft.com/office/powerpoint/2010/main" val="1697548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Client </a:t>
            </a:r>
            <a:r>
              <a:rPr kumimoji="1" lang="ko-KR" altLang="en-US" dirty="0"/>
              <a:t>구현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구동 이미지</a:t>
            </a:r>
          </a:p>
        </p:txBody>
      </p:sp>
    </p:spTree>
    <p:extLst>
      <p:ext uri="{BB962C8B-B14F-4D97-AF65-F5344CB8AC3E}">
        <p14:creationId xmlns:p14="http://schemas.microsoft.com/office/powerpoint/2010/main" val="2026473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Client </a:t>
            </a:r>
            <a:r>
              <a:rPr kumimoji="1" lang="ko-KR" altLang="en-US" dirty="0"/>
              <a:t>구현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구동 이미지</a:t>
            </a:r>
          </a:p>
        </p:txBody>
      </p:sp>
    </p:spTree>
    <p:extLst>
      <p:ext uri="{BB962C8B-B14F-4D97-AF65-F5344CB8AC3E}">
        <p14:creationId xmlns:p14="http://schemas.microsoft.com/office/powerpoint/2010/main" val="1448694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Client </a:t>
            </a:r>
            <a:r>
              <a:rPr kumimoji="1" lang="ko-KR" altLang="en-US" dirty="0"/>
              <a:t>구현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구동 이미지</a:t>
            </a:r>
          </a:p>
        </p:txBody>
      </p:sp>
    </p:spTree>
    <p:extLst>
      <p:ext uri="{BB962C8B-B14F-4D97-AF65-F5344CB8AC3E}">
        <p14:creationId xmlns:p14="http://schemas.microsoft.com/office/powerpoint/2010/main" val="352854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96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3D85C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blueprint.png"/>
          <p:cNvPicPr preferRelativeResize="0"/>
          <p:nvPr/>
        </p:nvPicPr>
        <p:blipFill rotWithShape="1">
          <a:blip r:embed="rId4">
            <a:alphaModFix/>
          </a:blip>
          <a:srcRect r="3297" b="329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/>
          <p:nvPr/>
        </p:nvSpPr>
        <p:spPr>
          <a:xfrm>
            <a:off x="128400" y="128397"/>
            <a:ext cx="8889600" cy="659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1500000"/>
            <a:ext cx="8229600" cy="48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Cousine"/>
              <a:buChar char="▪"/>
              <a:defRPr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Cousine"/>
              <a:buChar char="▫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Cousine"/>
              <a:buChar char="■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8" r:id="rId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9DA98C-4452-43FD-9C9C-55DA8343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3" y="-334645"/>
            <a:ext cx="8489633" cy="4137288"/>
          </a:xfrm>
          <a:prstGeom prst="rect">
            <a:avLst/>
          </a:prstGeom>
        </p:spPr>
      </p:pic>
      <p:sp>
        <p:nvSpPr>
          <p:cNvPr id="8" name="Shape 56">
            <a:extLst>
              <a:ext uri="{FF2B5EF4-FFF2-40B4-BE49-F238E27FC236}">
                <a16:creationId xmlns:a16="http://schemas.microsoft.com/office/drawing/2014/main" id="{49D6D9D8-31AC-4A86-810C-253A7E8525AB}"/>
              </a:ext>
            </a:extLst>
          </p:cNvPr>
          <p:cNvSpPr txBox="1">
            <a:spLocks/>
          </p:cNvSpPr>
          <p:nvPr/>
        </p:nvSpPr>
        <p:spPr>
          <a:xfrm>
            <a:off x="279173" y="1045845"/>
            <a:ext cx="8333106" cy="136554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Cousine" panose="020B0600000101010101" charset="0"/>
                <a:cs typeface="Cousine" panose="020B0600000101010101" charset="0"/>
              </a:rPr>
              <a:t>Self Learning VR Streaming Scheme for Focusable-video Contents with Cumulative data</a:t>
            </a:r>
            <a:endParaRPr lang="en" sz="3600" b="1" dirty="0">
              <a:solidFill>
                <a:schemeClr val="bg1"/>
              </a:solidFill>
              <a:latin typeface="Cousine" panose="020B0600000101010101" charset="0"/>
              <a:cs typeface="Cousine" panose="020B0600000101010101" charset="0"/>
            </a:endParaRPr>
          </a:p>
        </p:txBody>
      </p:sp>
      <p:sp>
        <p:nvSpPr>
          <p:cNvPr id="9" name="Shape 56">
            <a:extLst>
              <a:ext uri="{FF2B5EF4-FFF2-40B4-BE49-F238E27FC236}">
                <a16:creationId xmlns:a16="http://schemas.microsoft.com/office/drawing/2014/main" id="{B94D0141-1E80-41CC-9C23-ED7D53DBD44E}"/>
              </a:ext>
            </a:extLst>
          </p:cNvPr>
          <p:cNvSpPr txBox="1">
            <a:spLocks/>
          </p:cNvSpPr>
          <p:nvPr/>
        </p:nvSpPr>
        <p:spPr>
          <a:xfrm>
            <a:off x="5222966" y="2142791"/>
            <a:ext cx="4297680" cy="837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50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50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2000" dirty="0"/>
              <a:t> </a:t>
            </a:r>
          </a:p>
          <a:p>
            <a:r>
              <a:rPr lang="ko-KR" altLang="en-US" sz="2000" dirty="0"/>
              <a:t>박예지 </a:t>
            </a:r>
            <a:r>
              <a:rPr lang="ko-KR" altLang="en-US" sz="2000" dirty="0" err="1"/>
              <a:t>양유성</a:t>
            </a:r>
            <a:r>
              <a:rPr lang="ko-KR" altLang="en-US" sz="2000" dirty="0"/>
              <a:t> 이상아</a:t>
            </a:r>
            <a:endParaRPr lang="en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7BAF57-1BC5-4202-8D5D-D5E9E24D5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34" y="3881120"/>
            <a:ext cx="3727539" cy="20986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ADB9E4-6A3A-4621-8F6B-3688F5C3C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12" y="3881120"/>
            <a:ext cx="3056395" cy="2148164"/>
          </a:xfrm>
          <a:prstGeom prst="rect">
            <a:avLst/>
          </a:prstGeom>
        </p:spPr>
      </p:pic>
      <p:sp>
        <p:nvSpPr>
          <p:cNvPr id="12" name="Shape 56">
            <a:extLst>
              <a:ext uri="{FF2B5EF4-FFF2-40B4-BE49-F238E27FC236}">
                <a16:creationId xmlns:a16="http://schemas.microsoft.com/office/drawing/2014/main" id="{1381E9A1-FFA6-4E2B-A9E2-2A71ADCA120F}"/>
              </a:ext>
            </a:extLst>
          </p:cNvPr>
          <p:cNvSpPr txBox="1">
            <a:spLocks/>
          </p:cNvSpPr>
          <p:nvPr/>
        </p:nvSpPr>
        <p:spPr>
          <a:xfrm>
            <a:off x="980212" y="5272372"/>
            <a:ext cx="8333106" cy="136554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sine" panose="020B0600000101010101" charset="0"/>
                <a:cs typeface="Cousine" panose="020B0600000101010101" charset="0"/>
              </a:rPr>
              <a:t>Figure 1-1. Users tend to see    Figure 1-2. Encode the certain</a:t>
            </a:r>
          </a:p>
          <a:p>
            <a:r>
              <a:rPr lang="en-US" dirty="0">
                <a:solidFill>
                  <a:schemeClr val="bg1"/>
                </a:solidFill>
                <a:latin typeface="Cousine" panose="020B0600000101010101" charset="0"/>
                <a:cs typeface="Cousine" panose="020B0600000101010101" charset="0"/>
              </a:rPr>
              <a:t>similar tiles at certain time 		</a:t>
            </a:r>
            <a:r>
              <a:rPr lang="en-US" altLang="ko-KR" dirty="0">
                <a:solidFill>
                  <a:schemeClr val="bg1"/>
                </a:solidFill>
                <a:latin typeface="Cousine" panose="020B0600000101010101" charset="0"/>
                <a:cs typeface="Cousine" panose="020B0600000101010101" charset="0"/>
              </a:rPr>
              <a:t>tile</a:t>
            </a:r>
            <a:r>
              <a:rPr lang="en-US" dirty="0">
                <a:solidFill>
                  <a:schemeClr val="bg1"/>
                </a:solidFill>
                <a:latin typeface="Cousine" panose="020B0600000101010101" charset="0"/>
                <a:cs typeface="Cousine" panose="020B0600000101010101" charset="0"/>
              </a:rPr>
              <a:t> to quality</a:t>
            </a:r>
            <a:endParaRPr lang="en" dirty="0">
              <a:solidFill>
                <a:schemeClr val="bg1"/>
              </a:solidFill>
              <a:latin typeface="Cousine" panose="020B0600000101010101" charset="0"/>
              <a:cs typeface="Cousine" panose="020B0600000101010101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B3157-7AE6-49E1-AE99-EF7E15D24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66" y="39514"/>
            <a:ext cx="8681720" cy="1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4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 of Python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A7085F-4391-4B34-A379-72330D045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2" t="35047" r="5932" b="11826"/>
          <a:stretch/>
        </p:blipFill>
        <p:spPr>
          <a:xfrm>
            <a:off x="284480" y="1082041"/>
            <a:ext cx="3660925" cy="3832860"/>
          </a:xfrm>
          <a:prstGeom prst="rect">
            <a:avLst/>
          </a:prstGeom>
        </p:spPr>
      </p:pic>
      <p:pic>
        <p:nvPicPr>
          <p:cNvPr id="5122" name="Picture 2" descr="Pythonì ëí ì´ë¯¸ì§ ê²ìê²°ê³¼">
            <a:extLst>
              <a:ext uri="{FF2B5EF4-FFF2-40B4-BE49-F238E27FC236}">
                <a16:creationId xmlns:a16="http://schemas.microsoft.com/office/drawing/2014/main" id="{71A21B44-5C78-4753-A17C-6B6784AF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671" y="3987802"/>
            <a:ext cx="3549535" cy="239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54">
            <a:extLst>
              <a:ext uri="{FF2B5EF4-FFF2-40B4-BE49-F238E27FC236}">
                <a16:creationId xmlns:a16="http://schemas.microsoft.com/office/drawing/2014/main" id="{D407E5B1-C61E-46CA-9606-A2194B370CF1}"/>
              </a:ext>
            </a:extLst>
          </p:cNvPr>
          <p:cNvSpPr txBox="1">
            <a:spLocks/>
          </p:cNvSpPr>
          <p:nvPr/>
        </p:nvSpPr>
        <p:spPr>
          <a:xfrm>
            <a:off x="4333330" y="1477030"/>
            <a:ext cx="4470399" cy="2095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8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+mn-ea"/>
                <a:ea typeface="+mn-ea"/>
              </a:rPr>
              <a:t>Language for implementation of server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+mn-ea"/>
                <a:ea typeface="+mn-ea"/>
              </a:rPr>
              <a:t>:Python, Retrofit</a:t>
            </a:r>
          </a:p>
        </p:txBody>
      </p:sp>
    </p:spTree>
    <p:extLst>
      <p:ext uri="{BB962C8B-B14F-4D97-AF65-F5344CB8AC3E}">
        <p14:creationId xmlns:p14="http://schemas.microsoft.com/office/powerpoint/2010/main" val="107061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Structure of Client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97F9F3-9C04-0E43-AF5A-F08A9468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7" y="1431926"/>
            <a:ext cx="8304068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How to get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FoV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2E3402-D74C-DB46-B182-6FED5BB2C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" r="9910" b="40094"/>
          <a:stretch/>
        </p:blipFill>
        <p:spPr>
          <a:xfrm>
            <a:off x="2359658" y="1415956"/>
            <a:ext cx="4434843" cy="2217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A18F9B-1E98-9D40-820C-F4FE503F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11" y="4030352"/>
            <a:ext cx="2058670" cy="2058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4D4559-9795-1948-B87D-9EE809BE3D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104"/>
          <a:stretch/>
        </p:blipFill>
        <p:spPr>
          <a:xfrm>
            <a:off x="4763738" y="4503050"/>
            <a:ext cx="2196639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08748-FFD5-E545-85AA-C77A8A5571C7}"/>
              </a:ext>
            </a:extLst>
          </p:cNvPr>
          <p:cNvSpPr txBox="1"/>
          <p:nvPr/>
        </p:nvSpPr>
        <p:spPr>
          <a:xfrm>
            <a:off x="3387633" y="5243566"/>
            <a:ext cx="55193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+mn-ea"/>
                <a:ea typeface="+mn-ea"/>
              </a:rPr>
              <a:t>Gyro sensor of Android VR Viewer</a:t>
            </a:r>
            <a:endParaRPr kumimoji="1" lang="ko-KR" altLang="en-US" sz="25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9879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How to send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FoV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0D4D3F-341C-EC47-A9E2-8C090D1B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6" y="1804716"/>
            <a:ext cx="8158258" cy="38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3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of Server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850B1-55C8-4582-AEC3-58944FC05CB4}"/>
              </a:ext>
            </a:extLst>
          </p:cNvPr>
          <p:cNvSpPr txBox="1"/>
          <p:nvPr/>
        </p:nvSpPr>
        <p:spPr>
          <a:xfrm>
            <a:off x="362255" y="1804724"/>
            <a:ext cx="9296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Python files, classes, and functions used by Server</a:t>
            </a:r>
          </a:p>
          <a:p>
            <a:endParaRPr lang="ko-KR" altLang="en-US" sz="1800" b="1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    </a:t>
            </a:r>
            <a:r>
              <a:rPr lang="en-US" altLang="ko-KR" sz="1600" b="1" dirty="0">
                <a:latin typeface="+mj-ea"/>
                <a:ea typeface="+mj-ea"/>
              </a:rPr>
              <a:t>* app.py : File to display Flask and Dashboard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 - def </a:t>
            </a:r>
            <a:r>
              <a:rPr lang="en-US" altLang="ko-KR" sz="1600" dirty="0" err="1">
                <a:latin typeface="+mj-ea"/>
                <a:ea typeface="+mj-ea"/>
              </a:rPr>
              <a:t>mappingFovToTile</a:t>
            </a:r>
            <a:r>
              <a:rPr lang="en-US" altLang="ko-KR" sz="1600" dirty="0">
                <a:latin typeface="+mj-ea"/>
                <a:ea typeface="+mj-ea"/>
              </a:rPr>
              <a:t>()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    </a:t>
            </a:r>
            <a:r>
              <a:rPr lang="en" altLang="ko-KR" sz="1600" dirty="0">
                <a:latin typeface="+mj-ea"/>
                <a:ea typeface="+mj-ea"/>
              </a:rPr>
              <a:t>Calculates the yaw and pitch angle of the user and maps them to the frame tiles.</a:t>
            </a:r>
          </a:p>
          <a:p>
            <a:r>
              <a:rPr lang="ko-KR" altLang="en-US" sz="1600" dirty="0">
                <a:latin typeface="+mj-ea"/>
                <a:ea typeface="+mj-ea"/>
              </a:rPr>
              <a:t>      </a:t>
            </a:r>
            <a:r>
              <a:rPr lang="en-US" altLang="ko-KR" sz="1600" dirty="0">
                <a:latin typeface="+mj-ea"/>
                <a:ea typeface="+mj-ea"/>
              </a:rPr>
              <a:t>- </a:t>
            </a:r>
            <a:r>
              <a:rPr lang="en-US" altLang="ko-KR" sz="1600" dirty="0" err="1">
                <a:latin typeface="+mj-ea"/>
                <a:ea typeface="+mj-ea"/>
              </a:rPr>
              <a:t>def</a:t>
            </a:r>
            <a:r>
              <a:rPr lang="en-US" altLang="ko-KR" sz="1600" dirty="0">
                <a:latin typeface="+mj-ea"/>
                <a:ea typeface="+mj-ea"/>
              </a:rPr>
              <a:t> dashboard()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    </a:t>
            </a:r>
            <a:r>
              <a:rPr lang="en" altLang="ko-KR" sz="1600" dirty="0">
                <a:latin typeface="+mj-ea"/>
                <a:ea typeface="+mj-ea"/>
              </a:rPr>
              <a:t>Performed to show data results on homepage</a:t>
            </a:r>
          </a:p>
          <a:p>
            <a:r>
              <a:rPr lang="ko-KR" altLang="en-US" sz="1600" dirty="0">
                <a:latin typeface="+mj-ea"/>
                <a:ea typeface="+mj-ea"/>
              </a:rPr>
              <a:t>        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" altLang="ko-KR" sz="1600" dirty="0">
                <a:latin typeface="+mj-ea"/>
                <a:ea typeface="+mj-ea"/>
              </a:rPr>
              <a:t>Perform visual display of the graph</a:t>
            </a:r>
          </a:p>
          <a:p>
            <a:endParaRPr lang="ko-KR" altLang="en-US" sz="1600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  * EdgeXRestHelper.py : </a:t>
            </a:r>
            <a:r>
              <a:rPr lang="en" altLang="ko-KR" sz="1500" b="1" dirty="0">
                <a:latin typeface="+mj-ea"/>
                <a:ea typeface="+mj-ea"/>
              </a:rPr>
              <a:t>Interfaces that help you get results from the mobile viewing angle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 - class </a:t>
            </a:r>
            <a:r>
              <a:rPr lang="en-US" altLang="ko-KR" sz="1600" dirty="0" err="1">
                <a:latin typeface="+mj-ea"/>
                <a:ea typeface="+mj-ea"/>
              </a:rPr>
              <a:t>VideoFovRestHelper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      Received </a:t>
            </a:r>
            <a:r>
              <a:rPr lang="en-US" altLang="ko-KR" sz="1600" dirty="0" err="1">
                <a:latin typeface="+mj-ea"/>
                <a:ea typeface="+mj-ea"/>
              </a:rPr>
              <a:t>FoV</a:t>
            </a:r>
            <a:r>
              <a:rPr lang="en-US" altLang="ko-KR" sz="1600" dirty="0">
                <a:latin typeface="+mj-ea"/>
                <a:ea typeface="+mj-ea"/>
              </a:rPr>
              <a:t> value per timestamp stored on </a:t>
            </a:r>
            <a:r>
              <a:rPr lang="en-US" altLang="ko-KR" sz="1600" dirty="0" err="1">
                <a:latin typeface="+mj-ea"/>
                <a:ea typeface="+mj-ea"/>
              </a:rPr>
              <a:t>EdgeX</a:t>
            </a:r>
            <a:r>
              <a:rPr lang="en-US" altLang="ko-KR" sz="1600" dirty="0">
                <a:latin typeface="+mj-ea"/>
                <a:ea typeface="+mj-ea"/>
              </a:rPr>
              <a:t> server</a:t>
            </a:r>
          </a:p>
          <a:p>
            <a:r>
              <a:rPr lang="ko-KR" altLang="en-US" sz="1600" dirty="0">
                <a:latin typeface="+mj-ea"/>
                <a:ea typeface="+mj-ea"/>
              </a:rPr>
              <a:t>      </a:t>
            </a:r>
            <a:r>
              <a:rPr lang="en-US" altLang="ko-KR" sz="1600" dirty="0">
                <a:latin typeface="+mj-ea"/>
                <a:ea typeface="+mj-ea"/>
              </a:rPr>
              <a:t>- class </a:t>
            </a:r>
            <a:r>
              <a:rPr lang="en-US" altLang="ko-KR" sz="1600" dirty="0" err="1">
                <a:latin typeface="+mj-ea"/>
                <a:ea typeface="+mj-ea"/>
              </a:rPr>
              <a:t>VideoInfoRestHelper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      Basic interface for storing data on </a:t>
            </a:r>
            <a:r>
              <a:rPr lang="en-US" altLang="ko-KR" sz="1600" dirty="0" err="1">
                <a:latin typeface="+mj-ea"/>
                <a:ea typeface="+mj-ea"/>
              </a:rPr>
              <a:t>EdgeX</a:t>
            </a:r>
            <a:r>
              <a:rPr lang="en-US" altLang="ko-KR" sz="1600" dirty="0">
                <a:latin typeface="+mj-ea"/>
                <a:ea typeface="+mj-ea"/>
              </a:rPr>
              <a:t> server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   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* EdgeXInitHelper.py : </a:t>
            </a:r>
            <a:r>
              <a:rPr lang="en-US" altLang="ko-KR" sz="1500" b="1" dirty="0">
                <a:latin typeface="+mj-ea"/>
                <a:ea typeface="+mj-ea"/>
              </a:rPr>
              <a:t>A file that initializes the default interface values of the </a:t>
            </a:r>
            <a:r>
              <a:rPr lang="en-US" altLang="ko-KR" sz="1500" b="1" dirty="0" err="1">
                <a:latin typeface="+mj-ea"/>
                <a:ea typeface="+mj-ea"/>
              </a:rPr>
              <a:t>EdgeX</a:t>
            </a:r>
            <a:r>
              <a:rPr lang="en-US" altLang="ko-KR" sz="1500" b="1" dirty="0">
                <a:latin typeface="+mj-ea"/>
                <a:ea typeface="+mj-ea"/>
              </a:rPr>
              <a:t> server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 - def </a:t>
            </a:r>
            <a:r>
              <a:rPr lang="en-US" altLang="ko-KR" sz="1600" dirty="0" err="1">
                <a:latin typeface="+mj-ea"/>
                <a:ea typeface="+mj-ea"/>
              </a:rPr>
              <a:t>initEdgeXWithVideoInformations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      Functions that are executed to enter default interface values on the </a:t>
            </a:r>
            <a:r>
              <a:rPr lang="en-US" altLang="ko-KR" sz="1600" dirty="0" err="1">
                <a:latin typeface="+mj-ea"/>
                <a:ea typeface="+mj-ea"/>
              </a:rPr>
              <a:t>EdgeX</a:t>
            </a:r>
            <a:r>
              <a:rPr lang="en-US" altLang="ko-KR" sz="1600" dirty="0">
                <a:latin typeface="+mj-ea"/>
                <a:ea typeface="+mj-ea"/>
              </a:rPr>
              <a:t> server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6146" name="Picture 2" descr="pycharmì ëí ì´ë¯¸ì§ ê²ìê²°ê³¼">
            <a:extLst>
              <a:ext uri="{FF2B5EF4-FFF2-40B4-BE49-F238E27FC236}">
                <a16:creationId xmlns:a16="http://schemas.microsoft.com/office/drawing/2014/main" id="{B345F97E-DF92-4E82-8290-E1FA25C81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010920"/>
            <a:ext cx="3924297" cy="74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13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of Client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E3B31-6DA4-6448-9C21-A99D81E4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8" y="1045047"/>
            <a:ext cx="4013200" cy="838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472F26-A128-924A-9D9F-06E67E2C4FA7}"/>
              </a:ext>
            </a:extLst>
          </p:cNvPr>
          <p:cNvSpPr txBox="1"/>
          <p:nvPr/>
        </p:nvSpPr>
        <p:spPr>
          <a:xfrm>
            <a:off x="518158" y="1771815"/>
            <a:ext cx="929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 file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1C1775C-A10A-0143-901E-31F73097858D}"/>
              </a:ext>
            </a:extLst>
          </p:cNvPr>
          <p:cNvSpPr/>
          <p:nvPr/>
        </p:nvSpPr>
        <p:spPr>
          <a:xfrm>
            <a:off x="605118" y="2191871"/>
            <a:ext cx="8139615" cy="313357"/>
          </a:xfrm>
          <a:prstGeom prst="roundRect">
            <a:avLst/>
          </a:prstGeom>
          <a:noFill/>
          <a:ln>
            <a:solidFill>
              <a:srgbClr val="3F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800" b="1" dirty="0">
                <a:solidFill>
                  <a:srgbClr val="3F86C6"/>
                </a:solidFill>
                <a:latin typeface="+mj-ea"/>
                <a:ea typeface="+mj-ea"/>
              </a:rPr>
              <a:t>Base</a:t>
            </a:r>
            <a:endParaRPr kumimoji="1" lang="ko-KR" altLang="en-US" sz="1800" b="1" dirty="0">
              <a:solidFill>
                <a:srgbClr val="3F86C6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C2FC0-A363-F845-90F1-BB998EAB975E}"/>
              </a:ext>
            </a:extLst>
          </p:cNvPr>
          <p:cNvSpPr txBox="1"/>
          <p:nvPr/>
        </p:nvSpPr>
        <p:spPr>
          <a:xfrm>
            <a:off x="605117" y="2552385"/>
            <a:ext cx="8139615" cy="2968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 err="1">
                <a:latin typeface="+mj-ea"/>
                <a:ea typeface="+mj-ea"/>
                <a:cs typeface="Consolas" panose="020B0609020204030204" pitchFamily="49" charset="0"/>
              </a:rPr>
              <a:t>BasicActivity</a:t>
            </a:r>
            <a:endParaRPr kumimoji="1"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- [class]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BasicActivity.java</a:t>
            </a:r>
            <a:endParaRPr kumimoji="1" lang="en-US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- [interface]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BasicActivityInterface.java</a:t>
            </a:r>
            <a:endParaRPr kumimoji="1"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 err="1">
                <a:latin typeface="+mj-ea"/>
                <a:ea typeface="+mj-ea"/>
                <a:cs typeface="Consolas" panose="020B0609020204030204" pitchFamily="49" charset="0"/>
              </a:rPr>
              <a:t>BasicVideoViewer</a:t>
            </a:r>
            <a:endParaRPr kumimoji="1"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   </a:t>
            </a: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- [class]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BasicVideoViewerActivity.java</a:t>
            </a:r>
            <a:endParaRPr kumimoji="1" lang="en-US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- [interface]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BasicVideoViewerActivityInterface.java</a:t>
            </a:r>
            <a:endParaRPr kumimoji="1"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08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of Client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E3B31-6DA4-6448-9C21-A99D81E4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8" y="1045047"/>
            <a:ext cx="4013200" cy="838200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1C1775C-A10A-0143-901E-31F73097858D}"/>
              </a:ext>
            </a:extLst>
          </p:cNvPr>
          <p:cNvSpPr/>
          <p:nvPr/>
        </p:nvSpPr>
        <p:spPr>
          <a:xfrm>
            <a:off x="605118" y="1785471"/>
            <a:ext cx="8139615" cy="313357"/>
          </a:xfrm>
          <a:prstGeom prst="roundRect">
            <a:avLst/>
          </a:prstGeom>
          <a:noFill/>
          <a:ln>
            <a:solidFill>
              <a:srgbClr val="3F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800" b="1" dirty="0">
                <a:solidFill>
                  <a:srgbClr val="3F86C6"/>
                </a:solidFill>
                <a:latin typeface="+mj-ea"/>
                <a:ea typeface="+mj-ea"/>
              </a:rPr>
              <a:t>REST API</a:t>
            </a:r>
            <a:endParaRPr kumimoji="1" lang="ko-KR" altLang="en-US" sz="1800" b="1" dirty="0">
              <a:solidFill>
                <a:srgbClr val="3F86C6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C2FC0-A363-F845-90F1-BB998EAB975E}"/>
              </a:ext>
            </a:extLst>
          </p:cNvPr>
          <p:cNvSpPr txBox="1"/>
          <p:nvPr/>
        </p:nvSpPr>
        <p:spPr>
          <a:xfrm>
            <a:off x="605117" y="2145985"/>
            <a:ext cx="8139615" cy="149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[interface] </a:t>
            </a:r>
            <a:r>
              <a:rPr kumimoji="1" lang="en" altLang="ko-KR" sz="1600" dirty="0" err="1">
                <a:latin typeface="+mj-ea"/>
                <a:ea typeface="+mj-ea"/>
                <a:cs typeface="Consolas" panose="020B0609020204030204" pitchFamily="49" charset="0"/>
              </a:rPr>
              <a:t>EdgexRestInterface.java</a:t>
            </a:r>
            <a:endParaRPr kumimoji="1"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   - </a:t>
            </a: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The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EdgeX</a:t>
            </a: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REST API interface has been created</a:t>
            </a:r>
            <a:endParaRPr kumimoji="1"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[class] </a:t>
            </a:r>
            <a:r>
              <a:rPr lang="en" altLang="ko-KR" sz="1600" dirty="0" err="1">
                <a:latin typeface="+mj-ea"/>
                <a:ea typeface="+mj-ea"/>
                <a:cs typeface="Consolas" panose="020B0609020204030204" pitchFamily="49" charset="0"/>
              </a:rPr>
              <a:t>EventBodyItem.java</a:t>
            </a:r>
            <a:endParaRPr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773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of Client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E3B31-6DA4-6448-9C21-A99D81E4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8" y="1045047"/>
            <a:ext cx="4013200" cy="838200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1C1775C-A10A-0143-901E-31F73097858D}"/>
              </a:ext>
            </a:extLst>
          </p:cNvPr>
          <p:cNvSpPr/>
          <p:nvPr/>
        </p:nvSpPr>
        <p:spPr>
          <a:xfrm>
            <a:off x="605118" y="1761567"/>
            <a:ext cx="8139615" cy="313357"/>
          </a:xfrm>
          <a:prstGeom prst="roundRect">
            <a:avLst/>
          </a:prstGeom>
          <a:noFill/>
          <a:ln>
            <a:solidFill>
              <a:srgbClr val="3F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800" b="1" dirty="0" err="1">
                <a:solidFill>
                  <a:srgbClr val="3F86C6"/>
                </a:solidFill>
                <a:latin typeface="+mj-ea"/>
                <a:ea typeface="+mj-ea"/>
              </a:rPr>
              <a:t>View.UI</a:t>
            </a:r>
            <a:endParaRPr kumimoji="1" lang="ko-KR" altLang="en-US" sz="1800" b="1" dirty="0">
              <a:solidFill>
                <a:srgbClr val="3F86C6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C2FC0-A363-F845-90F1-BB998EAB975E}"/>
              </a:ext>
            </a:extLst>
          </p:cNvPr>
          <p:cNvSpPr txBox="1"/>
          <p:nvPr/>
        </p:nvSpPr>
        <p:spPr>
          <a:xfrm>
            <a:off x="605117" y="2122081"/>
            <a:ext cx="8139615" cy="447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Home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- [class]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MainActivity.java</a:t>
            </a:r>
            <a:endParaRPr kumimoji="1" lang="en-US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   - </a:t>
            </a:r>
            <a:r>
              <a:rPr kumimoji="1"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Provide a view to select video (congo_2048, </a:t>
            </a:r>
            <a:r>
              <a:rPr kumimoji="1" lang="en" altLang="ko-KR" sz="1600" dirty="0" err="1">
                <a:latin typeface="+mj-ea"/>
                <a:ea typeface="+mj-ea"/>
                <a:cs typeface="Consolas" panose="020B0609020204030204" pitchFamily="49" charset="0"/>
              </a:rPr>
              <a:t>paris</a:t>
            </a:r>
            <a:r>
              <a:rPr kumimoji="1"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-by-</a:t>
            </a:r>
            <a:r>
              <a:rPr kumimoji="1" lang="en" altLang="ko-KR" sz="1600" dirty="0" err="1">
                <a:latin typeface="+mj-ea"/>
                <a:ea typeface="+mj-ea"/>
                <a:cs typeface="Consolas" panose="020B0609020204030204" pitchFamily="49" charset="0"/>
              </a:rPr>
              <a:t>diego</a:t>
            </a:r>
            <a:r>
              <a:rPr kumimoji="1"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)</a:t>
            </a:r>
            <a:endParaRPr kumimoji="1" lang="en-US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-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ListView</a:t>
            </a:r>
            <a:endParaRPr kumimoji="1" lang="en-US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   - Adapter and Item class for using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listview</a:t>
            </a:r>
            <a:endParaRPr kumimoji="1" lang="en-US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   - [Adapter]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VideoListAdapter.java</a:t>
            </a:r>
            <a:endParaRPr kumimoji="1" lang="en-US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   - [Item]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VideoListItem.java</a:t>
            </a:r>
            <a:endParaRPr kumimoji="1"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 err="1">
                <a:latin typeface="+mj-ea"/>
                <a:ea typeface="+mj-ea"/>
                <a:cs typeface="Consolas" panose="020B0609020204030204" pitchFamily="49" charset="0"/>
              </a:rPr>
              <a:t>VideoViewer</a:t>
            </a:r>
            <a:endParaRPr kumimoji="1"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1"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   </a:t>
            </a: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- [class]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VideoViewActivity.java</a:t>
            </a:r>
            <a:endParaRPr kumimoji="1" lang="en-US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   - Connect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EdgeX</a:t>
            </a: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server and send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FoV</a:t>
            </a: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data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     - [class] private class </a:t>
            </a:r>
            <a:r>
              <a:rPr kumimoji="1" lang="en-US" altLang="ko-KR" sz="1600" dirty="0" err="1">
                <a:latin typeface="+mj-ea"/>
                <a:ea typeface="+mj-ea"/>
                <a:cs typeface="Consolas" panose="020B0609020204030204" pitchFamily="49" charset="0"/>
              </a:rPr>
              <a:t>GyroLogThread</a:t>
            </a: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 extends Thread</a:t>
            </a:r>
            <a:endParaRPr kumimoji="1" lang="en" altLang="ko-KR" sz="1600" dirty="0">
              <a:latin typeface="+mj-ea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1" lang="en" altLang="ko-KR" sz="1600" dirty="0">
                <a:latin typeface="+mj-ea"/>
                <a:ea typeface="+mj-ea"/>
                <a:cs typeface="Consolas" panose="020B0609020204030204" pitchFamily="49" charset="0"/>
              </a:rPr>
              <a:t>         </a:t>
            </a:r>
            <a:r>
              <a:rPr kumimoji="1" lang="en-US" altLang="ko-KR" sz="1600" dirty="0">
                <a:latin typeface="+mj-ea"/>
                <a:ea typeface="+mj-ea"/>
                <a:cs typeface="Consolas" panose="020B0609020204030204" pitchFamily="49" charset="0"/>
              </a:rPr>
              <a:t>- Thread detecting Gyro sensor value</a:t>
            </a:r>
          </a:p>
        </p:txBody>
      </p:sp>
    </p:spTree>
    <p:extLst>
      <p:ext uri="{BB962C8B-B14F-4D97-AF65-F5344CB8AC3E}">
        <p14:creationId xmlns:p14="http://schemas.microsoft.com/office/powerpoint/2010/main" val="316883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Marketing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Plan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6E9267-8F44-4A84-AC6F-0EEE38863739}"/>
              </a:ext>
            </a:extLst>
          </p:cNvPr>
          <p:cNvSpPr/>
          <p:nvPr/>
        </p:nvSpPr>
        <p:spPr>
          <a:xfrm>
            <a:off x="721360" y="1574812"/>
            <a:ext cx="436876" cy="4358620"/>
          </a:xfrm>
          <a:prstGeom prst="rect">
            <a:avLst/>
          </a:prstGeom>
          <a:solidFill>
            <a:srgbClr val="3F86C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Shape 154">
            <a:extLst>
              <a:ext uri="{FF2B5EF4-FFF2-40B4-BE49-F238E27FC236}">
                <a16:creationId xmlns:a16="http://schemas.microsoft.com/office/drawing/2014/main" id="{1A5E58CC-9F85-475F-B8E0-5021AA31ED8D}"/>
              </a:ext>
            </a:extLst>
          </p:cNvPr>
          <p:cNvSpPr txBox="1">
            <a:spLocks/>
          </p:cNvSpPr>
          <p:nvPr/>
        </p:nvSpPr>
        <p:spPr>
          <a:xfrm>
            <a:off x="721360" y="1803411"/>
            <a:ext cx="8896833" cy="7988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8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+mn-ea"/>
                <a:ea typeface="+mn-ea"/>
              </a:rPr>
              <a:t>1. Current Market about VR Streaming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+mn-ea"/>
                <a:ea typeface="+mn-ea"/>
              </a:rPr>
              <a:t>2. Problem of Current Market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+mn-ea"/>
                <a:ea typeface="+mn-ea"/>
              </a:rPr>
              <a:t>3. Analysis for SWOT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+mn-ea"/>
                <a:ea typeface="+mn-ea"/>
              </a:rPr>
              <a:t>4. Our Future Plan </a:t>
            </a:r>
          </a:p>
        </p:txBody>
      </p:sp>
    </p:spTree>
    <p:extLst>
      <p:ext uri="{BB962C8B-B14F-4D97-AF65-F5344CB8AC3E}">
        <p14:creationId xmlns:p14="http://schemas.microsoft.com/office/powerpoint/2010/main" val="229619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247167" y="3127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Current Market about VR Streaming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880D0B-1A32-4A59-A437-96B16140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58" y="3910686"/>
            <a:ext cx="7652136" cy="2987899"/>
          </a:xfrm>
          <a:prstGeom prst="rect">
            <a:avLst/>
          </a:prstGeom>
        </p:spPr>
      </p:pic>
      <p:pic>
        <p:nvPicPr>
          <p:cNvPr id="1026" name="Picture 2" descr="VRìì¥ì ëí ì´ë¯¸ì§ ê²ìê²°ê³¼">
            <a:extLst>
              <a:ext uri="{FF2B5EF4-FFF2-40B4-BE49-F238E27FC236}">
                <a16:creationId xmlns:a16="http://schemas.microsoft.com/office/drawing/2014/main" id="{E2594CFE-B952-40A2-AB73-7BE22350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34" y="1453364"/>
            <a:ext cx="3687126" cy="253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Rìì¥ì ëí ì´ë¯¸ì§ ê²ìê²°ê³¼">
            <a:extLst>
              <a:ext uri="{FF2B5EF4-FFF2-40B4-BE49-F238E27FC236}">
                <a16:creationId xmlns:a16="http://schemas.microsoft.com/office/drawing/2014/main" id="{3F40E4F5-563D-488C-8FF3-75774AF1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89" y="1453364"/>
            <a:ext cx="3881859" cy="253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95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Paper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29FCA079-FC93-904D-8BD2-670ECF6F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8" y="2889884"/>
            <a:ext cx="4010422" cy="2638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3A1E1D-2E79-BF4E-9AEC-0B8B296D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68" y="1344742"/>
            <a:ext cx="2070100" cy="88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C3C63C-83E1-7245-BA7A-AB7B822A313D}"/>
              </a:ext>
            </a:extLst>
          </p:cNvPr>
          <p:cNvSpPr txBox="1"/>
          <p:nvPr/>
        </p:nvSpPr>
        <p:spPr>
          <a:xfrm>
            <a:off x="485378" y="2460858"/>
            <a:ext cx="401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+mj-ea"/>
                <a:ea typeface="+mj-ea"/>
              </a:rPr>
              <a:t>2018</a:t>
            </a:r>
            <a:r>
              <a:rPr kumimoji="1" lang="ko-KR" altLang="en-US" b="1" dirty="0">
                <a:latin typeface="+mj-ea"/>
                <a:ea typeface="+mj-ea"/>
              </a:rPr>
              <a:t>년 </a:t>
            </a:r>
            <a:r>
              <a:rPr kumimoji="1" lang="en-US" altLang="ko-KR" b="1" dirty="0">
                <a:latin typeface="+mj-ea"/>
                <a:ea typeface="+mj-ea"/>
              </a:rPr>
              <a:t>1</a:t>
            </a:r>
            <a:r>
              <a:rPr kumimoji="1" lang="ko-KR" altLang="en-US" b="1" dirty="0">
                <a:latin typeface="+mj-ea"/>
                <a:ea typeface="+mj-ea"/>
              </a:rPr>
              <a:t>월 동계 종합 학술 발표회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E46CDB-C9FC-CD4A-9A28-63D0C2CF9336}"/>
              </a:ext>
            </a:extLst>
          </p:cNvPr>
          <p:cNvSpPr txBox="1"/>
          <p:nvPr/>
        </p:nvSpPr>
        <p:spPr>
          <a:xfrm>
            <a:off x="4691138" y="2469885"/>
            <a:ext cx="4010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b="1" dirty="0">
                <a:latin typeface="+mj-ea"/>
                <a:ea typeface="+mj-ea"/>
              </a:rPr>
              <a:t>2018</a:t>
            </a:r>
            <a:r>
              <a:rPr kumimoji="1" lang="ko-KR" altLang="en-US" sz="1300" b="1" dirty="0">
                <a:latin typeface="+mj-ea"/>
                <a:ea typeface="+mj-ea"/>
              </a:rPr>
              <a:t>년 한국 멀티미디어학회 춘계 학술 발표대회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5AAF2B-C55F-E14C-B65E-65E1D0A01D00}"/>
              </a:ext>
            </a:extLst>
          </p:cNvPr>
          <p:cNvSpPr/>
          <p:nvPr/>
        </p:nvSpPr>
        <p:spPr>
          <a:xfrm>
            <a:off x="4691138" y="2862836"/>
            <a:ext cx="4010422" cy="26233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90DAC8-A426-394E-BD65-3ED4F12CD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402" y="1420924"/>
            <a:ext cx="1973892" cy="95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6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243752" y="244124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Problem of Current Market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51" name="그룹"/>
          <p:cNvGrpSpPr/>
          <p:nvPr/>
        </p:nvGrpSpPr>
        <p:grpSpPr>
          <a:xfrm>
            <a:off x="612156" y="1740697"/>
            <a:ext cx="2495332" cy="4473886"/>
            <a:chOff x="0" y="0"/>
            <a:chExt cx="2495331" cy="4473885"/>
          </a:xfrm>
        </p:grpSpPr>
        <p:sp>
          <p:nvSpPr>
            <p:cNvPr id="47" name="모서리가 둥근 직사각형"/>
            <p:cNvSpPr/>
            <p:nvPr/>
          </p:nvSpPr>
          <p:spPr>
            <a:xfrm>
              <a:off x="0" y="0"/>
              <a:ext cx="2495332" cy="4473886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48" name="stopwatch.png" descr="stopwatch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30290" y="306693"/>
              <a:ext cx="1834751" cy="183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" name="Network Overhead"/>
            <p:cNvSpPr txBox="1"/>
            <p:nvPr/>
          </p:nvSpPr>
          <p:spPr>
            <a:xfrm>
              <a:off x="185565" y="2481695"/>
              <a:ext cx="2052205" cy="333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7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Network Overhead</a:t>
              </a:r>
            </a:p>
          </p:txBody>
        </p:sp>
        <p:sp>
          <p:nvSpPr>
            <p:cNvPr id="50" name="FoV data can be loss  while sending to server from client.…"/>
            <p:cNvSpPr txBox="1"/>
            <p:nvPr/>
          </p:nvSpPr>
          <p:spPr>
            <a:xfrm>
              <a:off x="36615" y="3154990"/>
              <a:ext cx="2422099" cy="711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222250" indent="-222250" defTabSz="584200">
                <a:buSzPct val="145000"/>
                <a:buChar char="•"/>
                <a:defRPr sz="1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 err="1">
                  <a:latin typeface="Arial" panose="020B0604020202020204" pitchFamily="34" charset="0"/>
                  <a:cs typeface="Arial" panose="020B0604020202020204" pitchFamily="34" charset="0"/>
                </a:rPr>
                <a:t>FoV</a:t>
              </a: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 data can be loss</a:t>
              </a:r>
              <a:r>
                <a:rPr b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br>
                <a:rPr b="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b="0" dirty="0">
                  <a:latin typeface="Arial" panose="020B0604020202020204" pitchFamily="34" charset="0"/>
                  <a:cs typeface="Arial" panose="020B0604020202020204" pitchFamily="34" charset="0"/>
                </a:rPr>
                <a:t>while sending to server from client.</a:t>
              </a:r>
            </a:p>
            <a:p>
              <a:pPr marL="222250" indent="-222250" defTabSz="584200">
                <a:buSzPct val="145000"/>
                <a:buChar char="•"/>
                <a:defRPr sz="1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Data loss caused wrong encoding,</a:t>
              </a:r>
              <a:b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and make </a:t>
              </a:r>
              <a:r>
                <a:rPr b="1" dirty="0">
                  <a:latin typeface="Arial" panose="020B0604020202020204" pitchFamily="34" charset="0"/>
                  <a:cs typeface="Arial" panose="020B0604020202020204" pitchFamily="34" charset="0"/>
                </a:rPr>
                <a:t>useless computation</a:t>
              </a: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56" name="그룹"/>
          <p:cNvGrpSpPr/>
          <p:nvPr/>
        </p:nvGrpSpPr>
        <p:grpSpPr>
          <a:xfrm>
            <a:off x="3448890" y="1742440"/>
            <a:ext cx="2493387" cy="4470401"/>
            <a:chOff x="0" y="0"/>
            <a:chExt cx="2493386" cy="4470400"/>
          </a:xfrm>
        </p:grpSpPr>
        <p:sp>
          <p:nvSpPr>
            <p:cNvPr id="52" name="모서리가 둥근 직사각형"/>
            <p:cNvSpPr/>
            <p:nvPr/>
          </p:nvSpPr>
          <p:spPr>
            <a:xfrm>
              <a:off x="0" y="0"/>
              <a:ext cx="2493387" cy="447040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" name="Need…"/>
            <p:cNvSpPr txBox="1"/>
            <p:nvPr/>
          </p:nvSpPr>
          <p:spPr>
            <a:xfrm>
              <a:off x="200875" y="2346846"/>
              <a:ext cx="2127605" cy="5986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Need </a:t>
              </a:r>
            </a:p>
            <a:p>
              <a:pPr algn="ctr" defTabSz="584200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High-end Hardware</a:t>
              </a:r>
            </a:p>
          </p:txBody>
        </p:sp>
        <p:sp>
          <p:nvSpPr>
            <p:cNvPr id="54" name="Need High-end hardware to encode the video in real-time.…"/>
            <p:cNvSpPr txBox="1"/>
            <p:nvPr/>
          </p:nvSpPr>
          <p:spPr>
            <a:xfrm>
              <a:off x="95024" y="3170736"/>
              <a:ext cx="2303338" cy="711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222250" indent="-222250" defTabSz="584200">
                <a:buSzPct val="145000"/>
                <a:buChar char="•"/>
                <a:defRPr sz="1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Need </a:t>
              </a:r>
              <a:r>
                <a:rPr b="1" dirty="0">
                  <a:latin typeface="Arial" panose="020B0604020202020204" pitchFamily="34" charset="0"/>
                  <a:cs typeface="Arial" panose="020B0604020202020204" pitchFamily="34" charset="0"/>
                </a:rPr>
                <a:t>High-end hardware</a:t>
              </a:r>
              <a:br>
                <a:rPr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b="1" dirty="0">
                  <a:latin typeface="Arial" panose="020B0604020202020204" pitchFamily="34" charset="0"/>
                  <a:cs typeface="Arial" panose="020B0604020202020204" pitchFamily="34" charset="0"/>
                </a:rPr>
                <a:t>to encode</a:t>
              </a: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 the video in real-time.</a:t>
              </a:r>
            </a:p>
            <a:p>
              <a:pPr marL="222250" indent="-222250" defTabSz="584200">
                <a:buSzPct val="145000"/>
                <a:buChar char="•"/>
                <a:defRPr sz="1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Also, need partial encoding</a:t>
              </a:r>
              <a:b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according to user </a:t>
              </a:r>
              <a:r>
                <a:rPr dirty="0" err="1">
                  <a:latin typeface="Arial" panose="020B0604020202020204" pitchFamily="34" charset="0"/>
                  <a:cs typeface="Arial" panose="020B0604020202020204" pitchFamily="34" charset="0"/>
                </a:rPr>
                <a:t>FoV</a:t>
              </a: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 data.</a:t>
              </a:r>
            </a:p>
          </p:txBody>
        </p:sp>
        <p:pic>
          <p:nvPicPr>
            <p:cNvPr id="55" name="video-player.png" descr="video-play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0033" y="306454"/>
              <a:ext cx="1833321" cy="1833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1" name="그룹"/>
          <p:cNvGrpSpPr/>
          <p:nvPr/>
        </p:nvGrpSpPr>
        <p:grpSpPr>
          <a:xfrm>
            <a:off x="6283679" y="1742440"/>
            <a:ext cx="2493388" cy="4470401"/>
            <a:chOff x="0" y="0"/>
            <a:chExt cx="2493386" cy="4470400"/>
          </a:xfrm>
        </p:grpSpPr>
        <p:sp>
          <p:nvSpPr>
            <p:cNvPr id="57" name="모서리가 둥근 직사각형"/>
            <p:cNvSpPr/>
            <p:nvPr/>
          </p:nvSpPr>
          <p:spPr>
            <a:xfrm>
              <a:off x="0" y="0"/>
              <a:ext cx="2493387" cy="4470401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8" name="High storage cost"/>
            <p:cNvSpPr txBox="1"/>
            <p:nvPr/>
          </p:nvSpPr>
          <p:spPr>
            <a:xfrm>
              <a:off x="272541" y="2479761"/>
              <a:ext cx="1948306" cy="332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6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High storage cost</a:t>
              </a:r>
            </a:p>
          </p:txBody>
        </p:sp>
        <p:sp>
          <p:nvSpPr>
            <p:cNvPr id="59" name="Have to store all of chunks for every bitrate.…"/>
            <p:cNvSpPr txBox="1"/>
            <p:nvPr/>
          </p:nvSpPr>
          <p:spPr>
            <a:xfrm>
              <a:off x="221111" y="3101986"/>
              <a:ext cx="2051165" cy="848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222250" indent="-222250" defTabSz="584200">
                <a:buSzPct val="145000"/>
                <a:buChar char="•"/>
                <a:defRPr sz="1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Have to store all of chunks</a:t>
              </a:r>
              <a:b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for every bitrate.</a:t>
              </a:r>
            </a:p>
            <a:p>
              <a:pPr marL="222250" indent="-222250" defTabSz="584200">
                <a:buSzPct val="145000"/>
                <a:buChar char="•"/>
                <a:defRPr sz="1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Have to store at </a:t>
              </a:r>
              <a:b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high-priority storage</a:t>
              </a:r>
              <a:b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to use for real-time encoding.</a:t>
              </a:r>
            </a:p>
          </p:txBody>
        </p:sp>
        <p:pic>
          <p:nvPicPr>
            <p:cNvPr id="60" name="database.png" descr="databas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0033" y="306454"/>
              <a:ext cx="1833321" cy="1833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16523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46"/>
          <p:cNvSpPr/>
          <p:nvPr/>
        </p:nvSpPr>
        <p:spPr>
          <a:xfrm>
            <a:off x="-152400" y="1005840"/>
            <a:ext cx="9296400" cy="596392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4" name="그룹 48"/>
          <p:cNvGrpSpPr/>
          <p:nvPr/>
        </p:nvGrpSpPr>
        <p:grpSpPr>
          <a:xfrm>
            <a:off x="132079" y="985520"/>
            <a:ext cx="8890002" cy="5740403"/>
            <a:chOff x="0" y="0"/>
            <a:chExt cx="8890000" cy="5740400"/>
          </a:xfrm>
        </p:grpSpPr>
        <p:sp>
          <p:nvSpPr>
            <p:cNvPr id="41" name="직선 연결선 56"/>
            <p:cNvSpPr/>
            <p:nvPr/>
          </p:nvSpPr>
          <p:spPr>
            <a:xfrm flipH="1">
              <a:off x="-1" y="0"/>
              <a:ext cx="1" cy="5740401"/>
            </a:xfrm>
            <a:prstGeom prst="line">
              <a:avLst/>
            </a:prstGeom>
            <a:noFill/>
            <a:ln w="9525" cap="flat">
              <a:solidFill>
                <a:srgbClr val="367EB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직선 연결선 57"/>
            <p:cNvSpPr/>
            <p:nvPr/>
          </p:nvSpPr>
          <p:spPr>
            <a:xfrm flipH="1">
              <a:off x="8890000" y="0"/>
              <a:ext cx="1" cy="5740401"/>
            </a:xfrm>
            <a:prstGeom prst="line">
              <a:avLst/>
            </a:prstGeom>
            <a:noFill/>
            <a:ln w="9525" cap="flat">
              <a:solidFill>
                <a:srgbClr val="367EB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직선 연결선 58"/>
            <p:cNvSpPr/>
            <p:nvPr/>
          </p:nvSpPr>
          <p:spPr>
            <a:xfrm>
              <a:off x="0" y="5740400"/>
              <a:ext cx="8890001" cy="1"/>
            </a:xfrm>
            <a:prstGeom prst="line">
              <a:avLst/>
            </a:prstGeom>
            <a:noFill/>
            <a:ln w="9525" cap="flat">
              <a:solidFill>
                <a:srgbClr val="367EB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243752" y="244124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Analysis for SWOT</a:t>
            </a:r>
          </a:p>
        </p:txBody>
      </p:sp>
      <p:pic>
        <p:nvPicPr>
          <p:cNvPr id="2052" name="Picture 4" descr="VRìì¥ SWOTì ëí ì´ë¯¸ì§ ê²ìê²°ê³¼">
            <a:extLst>
              <a:ext uri="{FF2B5EF4-FFF2-40B4-BE49-F238E27FC236}">
                <a16:creationId xmlns:a16="http://schemas.microsoft.com/office/drawing/2014/main" id="{49864AD3-5C8F-4DB8-85CA-9173FB2B0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9" b="90180"/>
          <a:stretch/>
        </p:blipFill>
        <p:spPr bwMode="auto">
          <a:xfrm>
            <a:off x="4147820" y="1299773"/>
            <a:ext cx="4864101" cy="38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 descr="VRìì¥ SWOTì ëí ì´ë¯¸ì§ ê²ìê²°ê³¼">
            <a:extLst>
              <a:ext uri="{FF2B5EF4-FFF2-40B4-BE49-F238E27FC236}">
                <a16:creationId xmlns:a16="http://schemas.microsoft.com/office/drawing/2014/main" id="{A9B169A2-5749-4C1E-99DB-39DFF94C9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5" t="32770" r="42857" b="32545"/>
          <a:stretch>
            <a:fillRect/>
          </a:stretch>
        </p:blipFill>
        <p:spPr bwMode="auto">
          <a:xfrm>
            <a:off x="4095750" y="3581404"/>
            <a:ext cx="952500" cy="977900"/>
          </a:xfrm>
          <a:custGeom>
            <a:avLst/>
            <a:gdLst>
              <a:gd name="connsiteX0" fmla="*/ 476250 w 952500"/>
              <a:gd name="connsiteY0" fmla="*/ 0 h 977900"/>
              <a:gd name="connsiteX1" fmla="*/ 952500 w 952500"/>
              <a:gd name="connsiteY1" fmla="*/ 488950 h 977900"/>
              <a:gd name="connsiteX2" fmla="*/ 476250 w 952500"/>
              <a:gd name="connsiteY2" fmla="*/ 977900 h 977900"/>
              <a:gd name="connsiteX3" fmla="*/ 0 w 952500"/>
              <a:gd name="connsiteY3" fmla="*/ 488950 h 977900"/>
              <a:gd name="connsiteX4" fmla="*/ 476250 w 952500"/>
              <a:gd name="connsiteY4" fmla="*/ 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77900">
                <a:moveTo>
                  <a:pt x="476250" y="0"/>
                </a:moveTo>
                <a:cubicBezTo>
                  <a:pt x="739276" y="0"/>
                  <a:pt x="952500" y="218910"/>
                  <a:pt x="952500" y="488950"/>
                </a:cubicBezTo>
                <a:cubicBezTo>
                  <a:pt x="952500" y="758990"/>
                  <a:pt x="739276" y="977900"/>
                  <a:pt x="476250" y="977900"/>
                </a:cubicBezTo>
                <a:cubicBezTo>
                  <a:pt x="213224" y="977900"/>
                  <a:pt x="0" y="758990"/>
                  <a:pt x="0" y="488950"/>
                </a:cubicBezTo>
                <a:cubicBezTo>
                  <a:pt x="0" y="218910"/>
                  <a:pt x="213224" y="0"/>
                  <a:pt x="47625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선 연결선 56">
            <a:extLst>
              <a:ext uri="{FF2B5EF4-FFF2-40B4-BE49-F238E27FC236}">
                <a16:creationId xmlns:a16="http://schemas.microsoft.com/office/drawing/2014/main" id="{E3858F99-EF8C-42CC-8AC7-95E7D1FCD4F4}"/>
              </a:ext>
            </a:extLst>
          </p:cNvPr>
          <p:cNvSpPr/>
          <p:nvPr/>
        </p:nvSpPr>
        <p:spPr>
          <a:xfrm>
            <a:off x="4572000" y="1946278"/>
            <a:ext cx="24084" cy="4888863"/>
          </a:xfrm>
          <a:prstGeom prst="line">
            <a:avLst/>
          </a:prstGeom>
          <a:noFill/>
          <a:ln w="9525" cap="flat">
            <a:solidFill>
              <a:srgbClr val="367EB9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8" name="직선 연결선 58">
            <a:extLst>
              <a:ext uri="{FF2B5EF4-FFF2-40B4-BE49-F238E27FC236}">
                <a16:creationId xmlns:a16="http://schemas.microsoft.com/office/drawing/2014/main" id="{8AB42DA7-AD13-4787-A4E9-428943735582}"/>
              </a:ext>
            </a:extLst>
          </p:cNvPr>
          <p:cNvSpPr/>
          <p:nvPr/>
        </p:nvSpPr>
        <p:spPr>
          <a:xfrm>
            <a:off x="132078" y="3987799"/>
            <a:ext cx="8890003" cy="1"/>
          </a:xfrm>
          <a:prstGeom prst="line">
            <a:avLst/>
          </a:prstGeom>
          <a:noFill/>
          <a:ln w="9525" cap="flat">
            <a:solidFill>
              <a:srgbClr val="367EB9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9" name="Shape 154">
            <a:extLst>
              <a:ext uri="{FF2B5EF4-FFF2-40B4-BE49-F238E27FC236}">
                <a16:creationId xmlns:a16="http://schemas.microsoft.com/office/drawing/2014/main" id="{027B233D-BD7B-4C8B-95BE-E847367EFFF5}"/>
              </a:ext>
            </a:extLst>
          </p:cNvPr>
          <p:cNvSpPr txBox="1">
            <a:spLocks/>
          </p:cNvSpPr>
          <p:nvPr/>
        </p:nvSpPr>
        <p:spPr>
          <a:xfrm>
            <a:off x="243752" y="2051787"/>
            <a:ext cx="4290240" cy="1826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8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-Having new streaming service by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FOV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-Compatibility with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android mobile device </a:t>
            </a:r>
          </a:p>
        </p:txBody>
      </p:sp>
      <p:sp>
        <p:nvSpPr>
          <p:cNvPr id="62" name="Shape 154">
            <a:extLst>
              <a:ext uri="{FF2B5EF4-FFF2-40B4-BE49-F238E27FC236}">
                <a16:creationId xmlns:a16="http://schemas.microsoft.com/office/drawing/2014/main" id="{EA0E0D15-F413-4562-9A2A-5F78215B1460}"/>
              </a:ext>
            </a:extLst>
          </p:cNvPr>
          <p:cNvSpPr txBox="1">
            <a:spLocks/>
          </p:cNvSpPr>
          <p:nvPr/>
        </p:nvSpPr>
        <p:spPr>
          <a:xfrm>
            <a:off x="4796815" y="2051787"/>
            <a:ext cx="4290240" cy="1826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8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-VR market is expanding now 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-User need to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fast streaming service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	when he saw VR video </a:t>
            </a:r>
            <a:endParaRPr lang="en-US" altLang="ko-KR" sz="1600" dirty="0">
              <a:solidFill>
                <a:srgbClr val="FF00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3" name="Shape 154">
            <a:extLst>
              <a:ext uri="{FF2B5EF4-FFF2-40B4-BE49-F238E27FC236}">
                <a16:creationId xmlns:a16="http://schemas.microsoft.com/office/drawing/2014/main" id="{D9898723-803E-4581-AB29-0CECD6608809}"/>
              </a:ext>
            </a:extLst>
          </p:cNvPr>
          <p:cNvSpPr txBox="1">
            <a:spLocks/>
          </p:cNvSpPr>
          <p:nvPr/>
        </p:nvSpPr>
        <p:spPr>
          <a:xfrm>
            <a:off x="305844" y="4448296"/>
            <a:ext cx="4290240" cy="1826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8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-Lack of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video contents number 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-Server can’t analysis more than 5 min video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FOV information</a:t>
            </a:r>
          </a:p>
        </p:txBody>
      </p:sp>
      <p:sp>
        <p:nvSpPr>
          <p:cNvPr id="64" name="Shape 154">
            <a:extLst>
              <a:ext uri="{FF2B5EF4-FFF2-40B4-BE49-F238E27FC236}">
                <a16:creationId xmlns:a16="http://schemas.microsoft.com/office/drawing/2014/main" id="{70A7252F-1794-4ECF-85C6-7E07E9410B18}"/>
              </a:ext>
            </a:extLst>
          </p:cNvPr>
          <p:cNvSpPr txBox="1">
            <a:spLocks/>
          </p:cNvSpPr>
          <p:nvPr/>
        </p:nvSpPr>
        <p:spPr>
          <a:xfrm>
            <a:off x="4731841" y="4749516"/>
            <a:ext cx="4290240" cy="1826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8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-All the high-definition streaming will fast 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-Cost of technology by development</a:t>
            </a:r>
            <a:endParaRPr lang="en-US" altLang="ko-KR" sz="1600" dirty="0">
              <a:solidFill>
                <a:srgbClr val="FF0000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044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243752" y="244124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Our Future Plan </a:t>
            </a:r>
          </a:p>
        </p:txBody>
      </p:sp>
      <p:sp>
        <p:nvSpPr>
          <p:cNvPr id="24" name="Shape 154">
            <a:extLst>
              <a:ext uri="{FF2B5EF4-FFF2-40B4-BE49-F238E27FC236}">
                <a16:creationId xmlns:a16="http://schemas.microsoft.com/office/drawing/2014/main" id="{21D482DE-B971-49C8-A95B-6FD9C6353BAC}"/>
              </a:ext>
            </a:extLst>
          </p:cNvPr>
          <p:cNvSpPr txBox="1">
            <a:spLocks/>
          </p:cNvSpPr>
          <p:nvPr/>
        </p:nvSpPr>
        <p:spPr>
          <a:xfrm>
            <a:off x="555329" y="891355"/>
            <a:ext cx="8155175" cy="1826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8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Celling to company for our FOV streaming technology</a:t>
            </a:r>
          </a:p>
        </p:txBody>
      </p:sp>
      <p:pic>
        <p:nvPicPr>
          <p:cNvPr id="3074" name="Picture 2" descr="VRì¤í¸ë¦¬ë° íì¬ì ëí ì´ë¯¸ì§ ê²ìê²°ê³¼">
            <a:extLst>
              <a:ext uri="{FF2B5EF4-FFF2-40B4-BE49-F238E27FC236}">
                <a16:creationId xmlns:a16="http://schemas.microsoft.com/office/drawing/2014/main" id="{05A7FFC2-2B62-4EA2-A847-D4DE09CA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59" y="1919791"/>
            <a:ext cx="6297531" cy="47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99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162628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VR streaming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위한 사용자의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시야각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분포 분석 플랫폼 개발과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에너지 트레이딩 시장에서의 활용 방안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F3BFA5D9-9A0B-F74F-BADB-9A6AA67BBB0E}"/>
              </a:ext>
            </a:extLst>
          </p:cNvPr>
          <p:cNvSpPr txBox="1">
            <a:spLocks/>
          </p:cNvSpPr>
          <p:nvPr/>
        </p:nvSpPr>
        <p:spPr>
          <a:xfrm>
            <a:off x="269538" y="1255387"/>
            <a:ext cx="42526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논문 설명</a:t>
            </a:r>
            <a:endParaRPr kumimoji="1" lang="en-US" altLang="ko-KR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한국통신학회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2018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년도 동계종합학술발표회 </a:t>
            </a:r>
            <a:endParaRPr kumimoji="1" lang="en-US" altLang="ko-KR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VR streaming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을 위한 사용자의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시야각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 분포 분석 플랫폼 개발과 에너지 트레이딩 시장에서의 활용 방안 </a:t>
            </a:r>
            <a:endParaRPr kumimoji="1" lang="en-US" altLang="ko-KR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저자</a:t>
            </a:r>
            <a:endParaRPr kumimoji="1" lang="en-US" altLang="ko-KR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양유성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,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 이상아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, </a:t>
            </a:r>
            <a:r>
              <a:rPr kumimoji="1" lang="ko-KR" altLang="en-US" sz="12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박예지</a:t>
            </a:r>
            <a:endParaRPr kumimoji="1" lang="en-US" altLang="ko-KR" sz="1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이주형 교수님</a:t>
            </a:r>
            <a:endParaRPr kumimoji="1" lang="en-US" altLang="ko-KR" sz="1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95054EEF-D347-8C40-AB2C-79DD8A90418A}"/>
              </a:ext>
            </a:extLst>
          </p:cNvPr>
          <p:cNvSpPr txBox="1">
            <a:spLocks/>
          </p:cNvSpPr>
          <p:nvPr/>
        </p:nvSpPr>
        <p:spPr>
          <a:xfrm>
            <a:off x="4611991" y="1255387"/>
            <a:ext cx="42881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한국 </a:t>
            </a:r>
            <a:r>
              <a:rPr kumimoji="1" lang="ko-KR" altLang="en-US" sz="1600" dirty="0" err="1">
                <a:solidFill>
                  <a:sysClr val="windowText" lastClr="000000"/>
                </a:solidFill>
                <a:latin typeface="+mj-ea"/>
                <a:ea typeface="+mj-ea"/>
              </a:rPr>
              <a:t>통신학회</a:t>
            </a:r>
            <a:endParaRPr kumimoji="1" lang="en-US" altLang="ko-KR" sz="14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통신과 그 관련분야에 대한 학술활동을 통하여 </a:t>
            </a:r>
            <a:r>
              <a:rPr kumimoji="1" lang="ko-KR" altLang="en-US" sz="1400" dirty="0" err="1">
                <a:solidFill>
                  <a:sysClr val="windowText" lastClr="000000"/>
                </a:solidFill>
                <a:latin typeface="+mj-ea"/>
                <a:ea typeface="+mj-ea"/>
              </a:rPr>
              <a:t>통신과학에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 대한 이론적 체계화와 보편화를 꾀함으로써 통신분야 발전은 물론 이를 통한 국가발전과 국제협력 증진에 기여하고자 한다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.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ADD029-BF2B-4F44-BFC5-8709E4B7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85" y="3987801"/>
            <a:ext cx="2070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162628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VR streaming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위한 사용자의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시야각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분포 분석 플랫폼 개발과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에너지 트레이딩 시장에서의 활용 방안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6D57807-4718-0C44-88AB-AC779C1D5BCF}"/>
              </a:ext>
            </a:extLst>
          </p:cNvPr>
          <p:cNvSpPr txBox="1">
            <a:spLocks/>
          </p:cNvSpPr>
          <p:nvPr/>
        </p:nvSpPr>
        <p:spPr>
          <a:xfrm>
            <a:off x="298674" y="1800952"/>
            <a:ext cx="8556812" cy="39998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>
                <a:latin typeface="+mj-ea"/>
                <a:ea typeface="+mj-ea"/>
              </a:rPr>
              <a:t>Virtual Reality (VR) streaming </a:t>
            </a:r>
            <a:r>
              <a:rPr kumimoji="1" lang="ko-KR" altLang="en-US" sz="1600" dirty="0">
                <a:latin typeface="+mj-ea"/>
                <a:ea typeface="+mj-ea"/>
              </a:rPr>
              <a:t>을 위한 사용자의 누적 </a:t>
            </a:r>
            <a:r>
              <a:rPr kumimoji="1" lang="ko-KR" altLang="en-US" sz="1600" dirty="0" err="1">
                <a:latin typeface="+mj-ea"/>
                <a:ea typeface="+mj-ea"/>
              </a:rPr>
              <a:t>시야각</a:t>
            </a:r>
            <a:r>
              <a:rPr kumimoji="1" lang="ko-KR" altLang="en-US" sz="1600" dirty="0">
                <a:latin typeface="+mj-ea"/>
                <a:ea typeface="+mj-ea"/>
              </a:rPr>
              <a:t> 정보 분석 플랫폼의 설계 및 개발을 소개한다</a:t>
            </a:r>
            <a:r>
              <a:rPr kumimoji="1" lang="en-US" altLang="ko-KR" sz="1600" dirty="0">
                <a:latin typeface="+mj-ea"/>
                <a:ea typeface="+mj-ea"/>
              </a:rPr>
              <a:t>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j-ea"/>
                <a:ea typeface="+mj-ea"/>
              </a:rPr>
              <a:t>제안된 플랫폼은 복수의 사용자로부터 </a:t>
            </a:r>
            <a:r>
              <a:rPr kumimoji="1" lang="en" altLang="ko-KR" sz="1600" dirty="0">
                <a:latin typeface="+mj-ea"/>
                <a:ea typeface="+mj-ea"/>
              </a:rPr>
              <a:t>VR </a:t>
            </a:r>
            <a:r>
              <a:rPr kumimoji="1" lang="ko-KR" altLang="en-US" sz="1600" dirty="0">
                <a:latin typeface="+mj-ea"/>
                <a:ea typeface="+mj-ea"/>
              </a:rPr>
              <a:t>콘텐츠에 대한 </a:t>
            </a:r>
            <a:r>
              <a:rPr kumimoji="1" lang="ko-KR" altLang="en-US" sz="1600" dirty="0" err="1">
                <a:latin typeface="+mj-ea"/>
                <a:ea typeface="+mj-ea"/>
              </a:rPr>
              <a:t>시야각을</a:t>
            </a:r>
            <a:r>
              <a:rPr kumimoji="1" lang="ko-KR" altLang="en-US" sz="1600" dirty="0">
                <a:latin typeface="+mj-ea"/>
                <a:ea typeface="+mj-ea"/>
              </a:rPr>
              <a:t> 수집한 뒤 이에 대한 분포를 학습하여</a:t>
            </a:r>
            <a:r>
              <a:rPr kumimoji="1" lang="en-US" altLang="ko-KR" sz="1600" dirty="0">
                <a:latin typeface="+mj-ea"/>
                <a:ea typeface="+mj-ea"/>
              </a:rPr>
              <a:t>, </a:t>
            </a:r>
            <a:r>
              <a:rPr kumimoji="1" lang="ko-KR" altLang="en-US" sz="1600" dirty="0">
                <a:latin typeface="+mj-ea"/>
                <a:ea typeface="+mj-ea"/>
              </a:rPr>
              <a:t>시각화하는 동작을 수행한다</a:t>
            </a:r>
            <a:r>
              <a:rPr kumimoji="1" lang="en-US" altLang="ko-KR" sz="1600" dirty="0">
                <a:latin typeface="+mj-ea"/>
                <a:ea typeface="+mj-ea"/>
              </a:rPr>
              <a:t>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j-ea"/>
                <a:ea typeface="+mj-ea"/>
              </a:rPr>
              <a:t>추출된 </a:t>
            </a:r>
            <a:r>
              <a:rPr kumimoji="1" lang="ko-KR" altLang="en-US" sz="1600" dirty="0" err="1">
                <a:latin typeface="+mj-ea"/>
                <a:ea typeface="+mj-ea"/>
              </a:rPr>
              <a:t>시야각</a:t>
            </a:r>
            <a:r>
              <a:rPr kumimoji="1" lang="ko-KR" altLang="en-US" sz="1600" dirty="0">
                <a:latin typeface="+mj-ea"/>
                <a:ea typeface="+mj-ea"/>
              </a:rPr>
              <a:t> 분석 결과는 향후 </a:t>
            </a:r>
            <a:r>
              <a:rPr kumimoji="1" lang="ko-KR" altLang="en-US" sz="1600" dirty="0" err="1">
                <a:latin typeface="+mj-ea"/>
                <a:ea typeface="+mj-ea"/>
              </a:rPr>
              <a:t>콘텐츠별</a:t>
            </a:r>
            <a:r>
              <a:rPr kumimoji="1" lang="ko-KR" altLang="en-US" sz="1600" dirty="0">
                <a:latin typeface="+mj-ea"/>
                <a:ea typeface="+mj-ea"/>
              </a:rPr>
              <a:t> </a:t>
            </a:r>
            <a:r>
              <a:rPr kumimoji="1" lang="ko-KR" altLang="en-US" sz="1600" dirty="0" err="1">
                <a:latin typeface="+mj-ea"/>
                <a:ea typeface="+mj-ea"/>
              </a:rPr>
              <a:t>시야각</a:t>
            </a:r>
            <a:r>
              <a:rPr kumimoji="1" lang="ko-KR" altLang="en-US" sz="1600" dirty="0">
                <a:latin typeface="+mj-ea"/>
                <a:ea typeface="+mj-ea"/>
              </a:rPr>
              <a:t> 중요도에 따른 차등 </a:t>
            </a:r>
            <a:r>
              <a:rPr kumimoji="1" lang="ko-KR" altLang="en-US" sz="1600" dirty="0" err="1">
                <a:latin typeface="+mj-ea"/>
                <a:ea typeface="+mj-ea"/>
              </a:rPr>
              <a:t>인코딩에</a:t>
            </a:r>
            <a:r>
              <a:rPr kumimoji="1" lang="ko-KR" altLang="en-US" sz="1600" dirty="0">
                <a:latin typeface="+mj-ea"/>
                <a:ea typeface="+mj-ea"/>
              </a:rPr>
              <a:t> 활용되어 </a:t>
            </a:r>
            <a:r>
              <a:rPr kumimoji="1" lang="en" altLang="ko-KR" sz="1600" dirty="0">
                <a:latin typeface="+mj-ea"/>
                <a:ea typeface="+mj-ea"/>
              </a:rPr>
              <a:t>VR streaming </a:t>
            </a:r>
            <a:r>
              <a:rPr kumimoji="1" lang="ko-KR" altLang="en-US" sz="1600" dirty="0">
                <a:latin typeface="+mj-ea"/>
                <a:ea typeface="+mj-ea"/>
              </a:rPr>
              <a:t>시 지연을 줄일 것으로 기대 된다</a:t>
            </a:r>
            <a:r>
              <a:rPr kumimoji="1" lang="en-US" altLang="ko-KR" sz="1600" dirty="0">
                <a:latin typeface="+mj-ea"/>
                <a:ea typeface="+mj-ea"/>
              </a:rPr>
              <a:t>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kumimoji="1"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676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162628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웹 기반 가상현실 영상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(360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 영상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  <a:r>
              <a:rPr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시야각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수집 플랫폼 설계 및 </a:t>
            </a:r>
            <a:r>
              <a:rPr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엣지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컴퓨팅 환경에서의 적용 방안 고찰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8ED653B3-B277-8D4D-A0E1-8B23DC005F71}"/>
              </a:ext>
            </a:extLst>
          </p:cNvPr>
          <p:cNvSpPr txBox="1">
            <a:spLocks/>
          </p:cNvSpPr>
          <p:nvPr/>
        </p:nvSpPr>
        <p:spPr>
          <a:xfrm>
            <a:off x="269538" y="1255387"/>
            <a:ext cx="42526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논문 설명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2018</a:t>
            </a:r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년 한국 멀티미디어학회 춘계 학술 발표대회</a:t>
            </a:r>
            <a:endParaRPr lang="en-US" altLang="ko-KR" sz="14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우수 논문 선정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웹 기반 가상현실 영상 </a:t>
            </a:r>
            <a:r>
              <a:rPr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(360</a:t>
            </a:r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도 영상</a:t>
            </a:r>
            <a:r>
              <a:rPr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)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+mj-ea"/>
                <a:ea typeface="+mj-ea"/>
              </a:rPr>
              <a:t>시야각</a:t>
            </a:r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 수집 플랫폼 설계 및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+mj-ea"/>
                <a:ea typeface="+mj-ea"/>
              </a:rPr>
              <a:t>엣지</a:t>
            </a:r>
            <a:r>
              <a:rPr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 컴퓨팅 환경에서의 적용 방안 고찰</a:t>
            </a:r>
            <a:endParaRPr lang="en-US" altLang="ko-KR" sz="14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저자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양유성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박예지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이상아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이주형 교수님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A9EE4B49-DA40-AD45-AF77-90EC6E6818BE}"/>
              </a:ext>
            </a:extLst>
          </p:cNvPr>
          <p:cNvSpPr txBox="1">
            <a:spLocks/>
          </p:cNvSpPr>
          <p:nvPr/>
        </p:nvSpPr>
        <p:spPr>
          <a:xfrm>
            <a:off x="4611991" y="1255387"/>
            <a:ext cx="42881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dirty="0">
                <a:solidFill>
                  <a:sysClr val="windowText" lastClr="000000"/>
                </a:solidFill>
                <a:latin typeface="+mj-ea"/>
                <a:ea typeface="+mj-ea"/>
              </a:rPr>
              <a:t>한국 멀티미디어 학회</a:t>
            </a:r>
            <a:endParaRPr kumimoji="1" lang="en-US" altLang="ko-KR" sz="14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멀티미디어 및 </a:t>
            </a:r>
            <a:r>
              <a:rPr kumimoji="1" lang="en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IT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관련 기업체와의 </a:t>
            </a:r>
            <a:r>
              <a:rPr kumimoji="1" lang="ko-KR" altLang="en-US" sz="1400" dirty="0" err="1">
                <a:solidFill>
                  <a:sysClr val="windowText" lastClr="000000"/>
                </a:solidFill>
                <a:latin typeface="+mj-ea"/>
                <a:ea typeface="+mj-ea"/>
              </a:rPr>
              <a:t>기술공유를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 위하여 기술워크샵과 산업체 </a:t>
            </a:r>
            <a:r>
              <a:rPr kumimoji="1" lang="ko-KR" altLang="en-US" sz="1400" dirty="0" err="1">
                <a:solidFill>
                  <a:sysClr val="windowText" lastClr="000000"/>
                </a:solidFill>
                <a:latin typeface="+mj-ea"/>
                <a:ea typeface="+mj-ea"/>
              </a:rPr>
              <a:t>기술발표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 및 전시회의 장을 마련해 왔고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특히 앞으로 이러한 산학협동 사업에 더 많은 노력을 쏟아 지역산업 발전에 기여하려 한다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멀티미디어학회는 멀티미디어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게임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영화영상미디어 및 </a:t>
            </a:r>
            <a:r>
              <a:rPr kumimoji="1" lang="en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IT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분야의 전공자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연구자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개발자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엔지니어들에게 항상 열려있으며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+mj-ea"/>
                <a:ea typeface="+mj-ea"/>
              </a:rPr>
              <a:t>관심있는 모든 사람들의 적극적 참여와 기여를 기다리고 있다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+mj-ea"/>
                <a:ea typeface="+mj-ea"/>
              </a:rPr>
              <a:t>.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E0CEBA-521E-F342-9D06-30063237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709" y="5267133"/>
            <a:ext cx="2436892" cy="11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1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162628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웹 기반 가상현실 영상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(360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 영상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  <a:r>
              <a:rPr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시야각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수집 플랫폼 설계 및 </a:t>
            </a:r>
            <a:r>
              <a:rPr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엣지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컴퓨팅 환경에서의 적용 방안 고찰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AE0760C-250E-2247-AE91-765EF4B645FC}"/>
              </a:ext>
            </a:extLst>
          </p:cNvPr>
          <p:cNvSpPr txBox="1">
            <a:spLocks/>
          </p:cNvSpPr>
          <p:nvPr/>
        </p:nvSpPr>
        <p:spPr>
          <a:xfrm>
            <a:off x="298674" y="1463037"/>
            <a:ext cx="8556812" cy="49377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+mn-ea"/>
                <a:ea typeface="+mn-ea"/>
              </a:rPr>
              <a:t> 최근 가상현실 </a:t>
            </a:r>
            <a:r>
              <a:rPr kumimoji="1" lang="en-US" altLang="ko-KR" sz="1500" dirty="0">
                <a:latin typeface="+mn-ea"/>
                <a:ea typeface="+mn-ea"/>
              </a:rPr>
              <a:t>(</a:t>
            </a:r>
            <a:r>
              <a:rPr kumimoji="1" lang="en" altLang="ko-KR" sz="1500" dirty="0">
                <a:latin typeface="+mn-ea"/>
                <a:ea typeface="+mn-ea"/>
              </a:rPr>
              <a:t>Virtual Reality, </a:t>
            </a:r>
            <a:r>
              <a:rPr kumimoji="1" lang="ko-KR" altLang="en-US" sz="1500" dirty="0">
                <a:latin typeface="+mn-ea"/>
                <a:ea typeface="+mn-ea"/>
              </a:rPr>
              <a:t>이하 </a:t>
            </a:r>
            <a:r>
              <a:rPr kumimoji="1" lang="en" altLang="ko-KR" sz="1500" dirty="0">
                <a:latin typeface="+mn-ea"/>
                <a:ea typeface="+mn-ea"/>
              </a:rPr>
              <a:t>VR) </a:t>
            </a:r>
            <a:r>
              <a:rPr kumimoji="1" lang="ko-KR" altLang="en-US" sz="1500" dirty="0">
                <a:latin typeface="+mn-ea"/>
                <a:ea typeface="+mn-ea"/>
              </a:rPr>
              <a:t>하드웨어 기기가 발전함에 따라 </a:t>
            </a:r>
            <a:r>
              <a:rPr kumimoji="1" lang="en" altLang="ko-KR" sz="1500" dirty="0">
                <a:latin typeface="+mn-ea"/>
                <a:ea typeface="+mn-ea"/>
              </a:rPr>
              <a:t>VR </a:t>
            </a:r>
            <a:r>
              <a:rPr kumimoji="1" lang="ko-KR" altLang="en-US" sz="1500" dirty="0">
                <a:latin typeface="+mn-ea"/>
                <a:ea typeface="+mn-ea"/>
              </a:rPr>
              <a:t>영상 스트리밍을 서비스로 제공하는 산업이 발전하고 있다</a:t>
            </a:r>
            <a:r>
              <a:rPr kumimoji="1" lang="en-US" altLang="ko-KR" sz="1500" dirty="0">
                <a:latin typeface="+mn-ea"/>
                <a:ea typeface="+mn-ea"/>
              </a:rPr>
              <a:t>. </a:t>
            </a:r>
            <a:r>
              <a:rPr kumimoji="1" lang="ko-KR" altLang="en-US" sz="1500" dirty="0">
                <a:latin typeface="+mn-ea"/>
                <a:ea typeface="+mn-ea"/>
              </a:rPr>
              <a:t>하지만</a:t>
            </a:r>
            <a:r>
              <a:rPr kumimoji="1" lang="en-US" altLang="ko-KR" sz="1500" dirty="0">
                <a:latin typeface="+mn-ea"/>
                <a:ea typeface="+mn-ea"/>
              </a:rPr>
              <a:t>, </a:t>
            </a:r>
            <a:r>
              <a:rPr kumimoji="1" lang="ko-KR" altLang="en-US" sz="1500" dirty="0">
                <a:latin typeface="+mn-ea"/>
                <a:ea typeface="+mn-ea"/>
              </a:rPr>
              <a:t>현재 </a:t>
            </a:r>
            <a:r>
              <a:rPr kumimoji="1" lang="en" altLang="ko-KR" sz="1500" dirty="0">
                <a:latin typeface="+mn-ea"/>
                <a:ea typeface="+mn-ea"/>
              </a:rPr>
              <a:t>VR </a:t>
            </a:r>
            <a:r>
              <a:rPr kumimoji="1" lang="ko-KR" altLang="en-US" sz="1500" dirty="0">
                <a:latin typeface="+mn-ea"/>
                <a:ea typeface="+mn-ea"/>
              </a:rPr>
              <a:t>영상 스트리밍 서비스를 위해서는 기존 </a:t>
            </a:r>
            <a:r>
              <a:rPr kumimoji="1" lang="en-US" altLang="ko-KR" sz="1500" dirty="0">
                <a:latin typeface="+mn-ea"/>
                <a:ea typeface="+mn-ea"/>
              </a:rPr>
              <a:t>2</a:t>
            </a:r>
            <a:r>
              <a:rPr kumimoji="1" lang="ko-KR" altLang="en-US" sz="1500" dirty="0">
                <a:latin typeface="+mn-ea"/>
                <a:ea typeface="+mn-ea"/>
              </a:rPr>
              <a:t>차원 영상 대비</a:t>
            </a:r>
            <a:r>
              <a:rPr kumimoji="1" lang="en-US" altLang="ko-KR" sz="1500" dirty="0">
                <a:latin typeface="+mn-ea"/>
                <a:ea typeface="+mn-ea"/>
              </a:rPr>
              <a:t>, 360</a:t>
            </a:r>
            <a:r>
              <a:rPr kumimoji="1" lang="ko-KR" altLang="en-US" sz="1500" dirty="0">
                <a:latin typeface="+mn-ea"/>
                <a:ea typeface="+mn-ea"/>
              </a:rPr>
              <a:t>도 영상 전송에 필요한 </a:t>
            </a:r>
            <a:r>
              <a:rPr kumimoji="1" lang="ko-KR" altLang="en-US" sz="1500" dirty="0" err="1">
                <a:latin typeface="+mn-ea"/>
                <a:ea typeface="+mn-ea"/>
              </a:rPr>
              <a:t>고용량의</a:t>
            </a:r>
            <a:r>
              <a:rPr kumimoji="1" lang="ko-KR" altLang="en-US" sz="1500" dirty="0">
                <a:latin typeface="+mn-ea"/>
                <a:ea typeface="+mn-ea"/>
              </a:rPr>
              <a:t> 네트워크 사용이 요구 된다</a:t>
            </a:r>
            <a:r>
              <a:rPr kumimoji="1" lang="en-US" altLang="ko-KR" sz="1500" dirty="0">
                <a:latin typeface="+mn-ea"/>
                <a:ea typeface="+mn-ea"/>
              </a:rPr>
              <a:t>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+mn-ea"/>
                <a:ea typeface="+mn-ea"/>
              </a:rPr>
              <a:t>본 논문에서는</a:t>
            </a:r>
            <a:r>
              <a:rPr kumimoji="1" lang="en-US" altLang="ko-KR" sz="1500" dirty="0">
                <a:latin typeface="+mn-ea"/>
                <a:ea typeface="+mn-ea"/>
              </a:rPr>
              <a:t>, </a:t>
            </a:r>
            <a:r>
              <a:rPr kumimoji="1" lang="ko-KR" altLang="en-US" sz="1500" dirty="0">
                <a:latin typeface="+mn-ea"/>
                <a:ea typeface="+mn-ea"/>
              </a:rPr>
              <a:t>복수의 사용자로부터 비 실시간 </a:t>
            </a:r>
            <a:r>
              <a:rPr kumimoji="1" lang="ko-KR" altLang="en-US" sz="1500" dirty="0" err="1">
                <a:latin typeface="+mn-ea"/>
                <a:ea typeface="+mn-ea"/>
              </a:rPr>
              <a:t>시야각의</a:t>
            </a:r>
            <a:r>
              <a:rPr kumimoji="1" lang="ko-KR" altLang="en-US" sz="1500" dirty="0">
                <a:latin typeface="+mn-ea"/>
                <a:ea typeface="+mn-ea"/>
              </a:rPr>
              <a:t> 수집을 </a:t>
            </a:r>
            <a:r>
              <a:rPr kumimoji="1" lang="ko-KR" altLang="en-US" sz="1500" dirty="0" err="1">
                <a:latin typeface="+mn-ea"/>
                <a:ea typeface="+mn-ea"/>
              </a:rPr>
              <a:t>돕</a:t>
            </a:r>
            <a:r>
              <a:rPr kumimoji="1" lang="ko-KR" altLang="en-US" sz="1500" dirty="0">
                <a:latin typeface="+mn-ea"/>
                <a:ea typeface="+mn-ea"/>
              </a:rPr>
              <a:t> 는 웹 기반 </a:t>
            </a:r>
            <a:r>
              <a:rPr kumimoji="1" lang="en" altLang="ko-KR" sz="1500" dirty="0">
                <a:latin typeface="+mn-ea"/>
                <a:ea typeface="+mn-ea"/>
              </a:rPr>
              <a:t>VR </a:t>
            </a:r>
            <a:r>
              <a:rPr kumimoji="1" lang="ko-KR" altLang="en-US" sz="1500" dirty="0">
                <a:latin typeface="+mn-ea"/>
                <a:ea typeface="+mn-ea"/>
              </a:rPr>
              <a:t>영상 </a:t>
            </a:r>
            <a:r>
              <a:rPr kumimoji="1" lang="ko-KR" altLang="en-US" sz="1500" dirty="0" err="1">
                <a:latin typeface="+mn-ea"/>
                <a:ea typeface="+mn-ea"/>
              </a:rPr>
              <a:t>시야각</a:t>
            </a:r>
            <a:r>
              <a:rPr kumimoji="1" lang="ko-KR" altLang="en-US" sz="1500" dirty="0">
                <a:latin typeface="+mn-ea"/>
                <a:ea typeface="+mn-ea"/>
              </a:rPr>
              <a:t> 수집 플랫폼을 설계한다</a:t>
            </a:r>
            <a:r>
              <a:rPr kumimoji="1" lang="en-US" altLang="ko-KR" sz="1500" dirty="0">
                <a:latin typeface="+mn-ea"/>
                <a:ea typeface="+mn-ea"/>
              </a:rPr>
              <a:t>. </a:t>
            </a:r>
            <a:r>
              <a:rPr kumimoji="1" lang="ko-KR" altLang="en-US" sz="1500" dirty="0">
                <a:latin typeface="+mn-ea"/>
                <a:ea typeface="+mn-ea"/>
              </a:rPr>
              <a:t>또한</a:t>
            </a:r>
            <a:r>
              <a:rPr kumimoji="1" lang="en-US" altLang="ko-KR" sz="1500" dirty="0">
                <a:latin typeface="+mn-ea"/>
                <a:ea typeface="+mn-ea"/>
              </a:rPr>
              <a:t>, </a:t>
            </a:r>
            <a:r>
              <a:rPr kumimoji="1" lang="ko-KR" altLang="en-US" sz="1500" dirty="0">
                <a:latin typeface="+mn-ea"/>
                <a:ea typeface="+mn-ea"/>
              </a:rPr>
              <a:t>최신 오픈소스 기반의 </a:t>
            </a:r>
            <a:r>
              <a:rPr kumimoji="1" lang="ko-KR" altLang="en-US" sz="1500" dirty="0" err="1">
                <a:latin typeface="+mn-ea"/>
                <a:ea typeface="+mn-ea"/>
              </a:rPr>
              <a:t>엣지</a:t>
            </a:r>
            <a:r>
              <a:rPr kumimoji="1" lang="ko-KR" altLang="en-US" sz="1500" dirty="0">
                <a:latin typeface="+mn-ea"/>
                <a:ea typeface="+mn-ea"/>
              </a:rPr>
              <a:t> 컴퓨팅 플랫폼에서 의 적용 방법을 소개한다</a:t>
            </a:r>
            <a:r>
              <a:rPr kumimoji="1" lang="en-US" altLang="ko-KR" sz="1500" dirty="0">
                <a:latin typeface="+mn-ea"/>
                <a:ea typeface="+mn-ea"/>
              </a:rPr>
              <a:t>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+mn-ea"/>
                <a:ea typeface="+mn-ea"/>
              </a:rPr>
              <a:t>제안된 플랫폼은 콘텐츠 별로 복수의 사용자들 이 많이 시청한 </a:t>
            </a:r>
            <a:r>
              <a:rPr kumimoji="1" lang="ko-KR" altLang="en-US" sz="1500" dirty="0" err="1">
                <a:latin typeface="+mn-ea"/>
                <a:ea typeface="+mn-ea"/>
              </a:rPr>
              <a:t>시야각을</a:t>
            </a:r>
            <a:r>
              <a:rPr kumimoji="1" lang="ko-KR" altLang="en-US" sz="1500" dirty="0">
                <a:latin typeface="+mn-ea"/>
                <a:ea typeface="+mn-ea"/>
              </a:rPr>
              <a:t> 수집 및 시각화함으로써</a:t>
            </a:r>
            <a:r>
              <a:rPr kumimoji="1" lang="en-US" altLang="ko-KR" sz="1500" dirty="0">
                <a:latin typeface="+mn-ea"/>
                <a:ea typeface="+mn-ea"/>
              </a:rPr>
              <a:t>, </a:t>
            </a:r>
            <a:r>
              <a:rPr kumimoji="1" lang="en" altLang="ko-KR" sz="1500" dirty="0">
                <a:latin typeface="+mn-ea"/>
                <a:ea typeface="+mn-ea"/>
              </a:rPr>
              <a:t>VR </a:t>
            </a:r>
            <a:r>
              <a:rPr kumimoji="1" lang="ko-KR" altLang="en-US" sz="1500" dirty="0">
                <a:latin typeface="+mn-ea"/>
                <a:ea typeface="+mn-ea"/>
              </a:rPr>
              <a:t>영상 제작 및 스트리밍 시 </a:t>
            </a:r>
            <a:r>
              <a:rPr kumimoji="1" lang="ko-KR" altLang="en-US" sz="1500" dirty="0" err="1">
                <a:latin typeface="+mn-ea"/>
                <a:ea typeface="+mn-ea"/>
              </a:rPr>
              <a:t>시야각</a:t>
            </a:r>
            <a:r>
              <a:rPr kumimoji="1" lang="ko-KR" altLang="en-US" sz="1500" dirty="0">
                <a:latin typeface="+mn-ea"/>
                <a:ea typeface="+mn-ea"/>
              </a:rPr>
              <a:t> 별 차등 </a:t>
            </a:r>
            <a:r>
              <a:rPr kumimoji="1" lang="ko-KR" altLang="en-US" sz="1500" dirty="0" err="1">
                <a:latin typeface="+mn-ea"/>
                <a:ea typeface="+mn-ea"/>
              </a:rPr>
              <a:t>인코딩</a:t>
            </a:r>
            <a:r>
              <a:rPr kumimoji="1" lang="ko-KR" altLang="en-US" sz="1500" dirty="0">
                <a:latin typeface="+mn-ea"/>
                <a:ea typeface="+mn-ea"/>
              </a:rPr>
              <a:t> 분야 및 </a:t>
            </a:r>
            <a:r>
              <a:rPr kumimoji="1" lang="ko-KR" altLang="en-US" sz="1500" dirty="0" err="1">
                <a:latin typeface="+mn-ea"/>
                <a:ea typeface="+mn-ea"/>
              </a:rPr>
              <a:t>시야각</a:t>
            </a:r>
            <a:r>
              <a:rPr kumimoji="1" lang="ko-KR" altLang="en-US" sz="1500" dirty="0">
                <a:latin typeface="+mn-ea"/>
                <a:ea typeface="+mn-ea"/>
              </a:rPr>
              <a:t> 제공 부가 서비스로 활용될  전망 이다</a:t>
            </a:r>
            <a:r>
              <a:rPr kumimoji="1" lang="en-US" altLang="ko-KR" sz="15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117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Structure of Server and Client 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A7085F-4391-4B34-A379-72330D045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6"/>
          <a:stretch/>
        </p:blipFill>
        <p:spPr>
          <a:xfrm>
            <a:off x="162470" y="1394787"/>
            <a:ext cx="8831911" cy="50872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4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Structure of Server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A7085F-4391-4B34-A379-72330D045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2" t="35047" r="5932" b="11826"/>
          <a:stretch/>
        </p:blipFill>
        <p:spPr>
          <a:xfrm>
            <a:off x="4615977" y="1405975"/>
            <a:ext cx="4169098" cy="43648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3ABA9D-6F07-46E7-9A86-1FA5BA3B9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48" r="66589"/>
          <a:stretch/>
        </p:blipFill>
        <p:spPr>
          <a:xfrm>
            <a:off x="334506" y="1451694"/>
            <a:ext cx="4193519" cy="51434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8ED90-36F7-40E0-926A-B3A1D53793D1}"/>
              </a:ext>
            </a:extLst>
          </p:cNvPr>
          <p:cNvSpPr/>
          <p:nvPr/>
        </p:nvSpPr>
        <p:spPr>
          <a:xfrm>
            <a:off x="4064007" y="1265051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9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"/>
          <p:cNvGrpSpPr/>
          <p:nvPr/>
        </p:nvGrpSpPr>
        <p:grpSpPr>
          <a:xfrm>
            <a:off x="-152400" y="985520"/>
            <a:ext cx="9296400" cy="5984241"/>
            <a:chOff x="0" y="0"/>
            <a:chExt cx="9296400" cy="5984239"/>
          </a:xfrm>
        </p:grpSpPr>
        <p:sp>
          <p:nvSpPr>
            <p:cNvPr id="40" name="직사각형 46"/>
            <p:cNvSpPr/>
            <p:nvPr/>
          </p:nvSpPr>
          <p:spPr>
            <a:xfrm>
              <a:off x="0" y="20320"/>
              <a:ext cx="9296400" cy="5963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그룹 48"/>
            <p:cNvGrpSpPr/>
            <p:nvPr/>
          </p:nvGrpSpPr>
          <p:grpSpPr>
            <a:xfrm>
              <a:off x="284479" y="0"/>
              <a:ext cx="8890002" cy="5740401"/>
              <a:chOff x="0" y="0"/>
              <a:chExt cx="8890000" cy="5740400"/>
            </a:xfrm>
          </p:grpSpPr>
          <p:sp>
            <p:nvSpPr>
              <p:cNvPr id="41" name="직선 연결선 56"/>
              <p:cNvSpPr/>
              <p:nvPr/>
            </p:nvSpPr>
            <p:spPr>
              <a:xfrm flipH="1">
                <a:off x="-1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직선 연결선 57"/>
              <p:cNvSpPr/>
              <p:nvPr/>
            </p:nvSpPr>
            <p:spPr>
              <a:xfrm flipH="1">
                <a:off x="8890000" y="0"/>
                <a:ext cx="1" cy="574040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직선 연결선 58"/>
              <p:cNvSpPr/>
              <p:nvPr/>
            </p:nvSpPr>
            <p:spPr>
              <a:xfrm>
                <a:off x="0" y="5740400"/>
                <a:ext cx="8890001" cy="1"/>
              </a:xfrm>
              <a:prstGeom prst="line">
                <a:avLst/>
              </a:prstGeom>
              <a:noFill/>
              <a:ln w="9525" cap="flat">
                <a:solidFill>
                  <a:srgbClr val="367EB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" name="Shape 154"/>
          <p:cNvSpPr txBox="1">
            <a:spLocks noGrp="1"/>
          </p:cNvSpPr>
          <p:nvPr>
            <p:ph type="title"/>
          </p:nvPr>
        </p:nvSpPr>
        <p:spPr>
          <a:xfrm>
            <a:off x="362255" y="262836"/>
            <a:ext cx="8896833" cy="798884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 of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EdgeX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F21BEC-D191-4269-A280-76A34DEEB2AA}"/>
              </a:ext>
            </a:extLst>
          </p:cNvPr>
          <p:cNvSpPr/>
          <p:nvPr/>
        </p:nvSpPr>
        <p:spPr>
          <a:xfrm>
            <a:off x="284480" y="1473200"/>
            <a:ext cx="507993" cy="3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3ABA9D-6F07-46E7-9A86-1FA5BA3B9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48" r="66589"/>
          <a:stretch/>
        </p:blipFill>
        <p:spPr>
          <a:xfrm>
            <a:off x="284480" y="1082040"/>
            <a:ext cx="3360411" cy="412163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8ED90-36F7-40E0-926A-B3A1D53793D1}"/>
              </a:ext>
            </a:extLst>
          </p:cNvPr>
          <p:cNvSpPr/>
          <p:nvPr/>
        </p:nvSpPr>
        <p:spPr>
          <a:xfrm>
            <a:off x="2949339" y="1033855"/>
            <a:ext cx="304792" cy="208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Shape 154">
            <a:extLst>
              <a:ext uri="{FF2B5EF4-FFF2-40B4-BE49-F238E27FC236}">
                <a16:creationId xmlns:a16="http://schemas.microsoft.com/office/drawing/2014/main" id="{AB2A49C6-D644-4C4F-A66E-42A769535EFF}"/>
              </a:ext>
            </a:extLst>
          </p:cNvPr>
          <p:cNvSpPr txBox="1">
            <a:spLocks/>
          </p:cNvSpPr>
          <p:nvPr/>
        </p:nvSpPr>
        <p:spPr>
          <a:xfrm>
            <a:off x="4108926" y="1779996"/>
            <a:ext cx="4581761" cy="2207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sine"/>
              <a:buNone/>
              <a:defRPr sz="2800" b="1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  <a:latin typeface="+mn-ea"/>
                <a:ea typeface="+mn-ea"/>
              </a:rPr>
              <a:t>Language for implementation of server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en-US" sz="2400" dirty="0" err="1">
                <a:solidFill>
                  <a:schemeClr val="tx1"/>
                </a:solidFill>
                <a:latin typeface="+mn-ea"/>
                <a:ea typeface="+mn-ea"/>
              </a:rPr>
              <a:t>EdgeX</a:t>
            </a:r>
            <a:endParaRPr 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098" name="Picture 2" descr="edgeXì ëí ì´ë¯¸ì§ ê²ìê²°ê³¼">
            <a:extLst>
              <a:ext uri="{FF2B5EF4-FFF2-40B4-BE49-F238E27FC236}">
                <a16:creationId xmlns:a16="http://schemas.microsoft.com/office/drawing/2014/main" id="{69645BE3-C209-4EBF-8026-1B3F87337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6" b="37752"/>
          <a:stretch/>
        </p:blipFill>
        <p:spPr bwMode="auto">
          <a:xfrm>
            <a:off x="1025043" y="5139716"/>
            <a:ext cx="7334250" cy="104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90CBBB-EC63-4758-B14B-82CC7D4EEF0F}"/>
              </a:ext>
            </a:extLst>
          </p:cNvPr>
          <p:cNvSpPr/>
          <p:nvPr/>
        </p:nvSpPr>
        <p:spPr>
          <a:xfrm>
            <a:off x="3332278" y="1033855"/>
            <a:ext cx="465014" cy="208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77071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841</Words>
  <Application>Microsoft Office PowerPoint</Application>
  <PresentationFormat>화면 슬라이드 쇼(4:3)</PresentationFormat>
  <Paragraphs>129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나눔고딕</vt:lpstr>
      <vt:lpstr>Consolas</vt:lpstr>
      <vt:lpstr>Cousine</vt:lpstr>
      <vt:lpstr>맑은 고딕</vt:lpstr>
      <vt:lpstr>Arial</vt:lpstr>
      <vt:lpstr>Nanum Gothic</vt:lpstr>
      <vt:lpstr>Helvetica Neue</vt:lpstr>
      <vt:lpstr>Helvetica Neue Medium</vt:lpstr>
      <vt:lpstr>Valentine template</vt:lpstr>
      <vt:lpstr>PowerPoint 프레젠테이션</vt:lpstr>
      <vt:lpstr>Paper</vt:lpstr>
      <vt:lpstr>VR streaming 을 위한 사용자의 시야각 분포 분석 플랫폼 개발과 에너지 트레이딩 시장에서의 활용 방안 </vt:lpstr>
      <vt:lpstr>VR streaming 을 위한 사용자의 시야각 분포 분석 플랫폼 개발과 에너지 트레이딩 시장에서의 활용 방안 </vt:lpstr>
      <vt:lpstr>웹 기반 가상현실 영상 (360도 영상) 시야각 수집 플랫폼 설계 및 엣지 컴퓨팅 환경에서의 적용 방안 고찰</vt:lpstr>
      <vt:lpstr>웹 기반 가상현실 영상 (360도 영상) 시야각 수집 플랫폼 설계 및 엣지 컴퓨팅 환경에서의 적용 방안 고찰</vt:lpstr>
      <vt:lpstr>Structure of Server and Client </vt:lpstr>
      <vt:lpstr>Structure of Server</vt:lpstr>
      <vt:lpstr>Design of EdgeX</vt:lpstr>
      <vt:lpstr>Design of Python</vt:lpstr>
      <vt:lpstr>Structure of Client</vt:lpstr>
      <vt:lpstr>How to get FoV?</vt:lpstr>
      <vt:lpstr>How to send FoV?</vt:lpstr>
      <vt:lpstr>Implementation of Server</vt:lpstr>
      <vt:lpstr>Implementation of Client</vt:lpstr>
      <vt:lpstr>Implementation of Client</vt:lpstr>
      <vt:lpstr>Implementation of Client</vt:lpstr>
      <vt:lpstr>Marketing Plan</vt:lpstr>
      <vt:lpstr>1. Current Market about VR Streaming</vt:lpstr>
      <vt:lpstr>2. Problem of Current Market</vt:lpstr>
      <vt:lpstr>3. Analysis for SWOT</vt:lpstr>
      <vt:lpstr>4. Our Future Plan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Friendly 360 Degree Video Streaming System with Cumulative Data</dc:title>
  <dc:creator>YYS</dc:creator>
  <cp:lastModifiedBy>박 예지</cp:lastModifiedBy>
  <cp:revision>121</cp:revision>
  <dcterms:modified xsi:type="dcterms:W3CDTF">2018-06-10T11:01:01Z</dcterms:modified>
</cp:coreProperties>
</file>